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9472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OV_PaiNa" panose="02000000000000000000" pitchFamily="2" charset="-34"/>
      <p:regular r:id="rId17"/>
      <p:bold r:id="rId18"/>
      <p:italic r:id="rId19"/>
      <p:boldItalic r:id="rId20"/>
    </p:embeddedFont>
    <p:embeddedFont>
      <p:font typeface="TH Niramit AS" panose="02000506000000020004" charset="-3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3300"/>
    <a:srgbClr val="FFCCFF"/>
    <a:srgbClr val="FFFF99"/>
    <a:srgbClr val="CCFF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23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28550-BA73-486F-8819-432780C7EDB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262FFEC-4B25-4600-8DDE-C0709F4970F3}">
      <dgm:prSet phldrT="[ข้อความ]"/>
      <dgm:spPr/>
      <dgm:t>
        <a:bodyPr/>
        <a:lstStyle/>
        <a:p>
          <a:r>
            <a:rPr lang="th-TH" b="1" dirty="0">
              <a:latin typeface="SOV_PaiNa" panose="02000000000000000000" pitchFamily="2" charset="-34"/>
              <a:cs typeface="SOV_PaiNa" panose="02000000000000000000" pitchFamily="2" charset="-34"/>
            </a:rPr>
            <a:t>มีเหตุผล</a:t>
          </a:r>
        </a:p>
      </dgm:t>
    </dgm:pt>
    <dgm:pt modelId="{FDEB7A53-972B-488A-9897-3470838842A2}" type="parTrans" cxnId="{E216274D-ACFD-40A8-A92B-DC08E7773824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E87B921E-F430-46BB-A118-C58E1546F7B0}" type="sibTrans" cxnId="{E216274D-ACFD-40A8-A92B-DC08E7773824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2AE61D5D-90AC-411D-A395-1FB8F53FA220}">
      <dgm:prSet phldrT="[ข้อความ]"/>
      <dgm:spPr/>
      <dgm:t>
        <a:bodyPr/>
        <a:lstStyle/>
        <a:p>
          <a:r>
            <a:rPr lang="th-TH" b="1" dirty="0">
              <a:latin typeface="SOV_PaiNa" panose="02000000000000000000" pitchFamily="2" charset="-34"/>
              <a:cs typeface="SOV_PaiNa" panose="02000000000000000000" pitchFamily="2" charset="-34"/>
            </a:rPr>
            <a:t>พอประมาณ</a:t>
          </a:r>
        </a:p>
      </dgm:t>
    </dgm:pt>
    <dgm:pt modelId="{AA1A7545-C548-4AB4-BB33-0E0F75A4EF8F}" type="parTrans" cxnId="{C16F5E4F-0109-4BE1-8B81-D751211A4056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D00E7D32-0BFF-4FEC-83EF-A8FD6E5A36A7}" type="sibTrans" cxnId="{C16F5E4F-0109-4BE1-8B81-D751211A4056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D832EE3E-7C97-4DF2-9751-7258E167EA45}">
      <dgm:prSet phldrT="[ข้อความ]"/>
      <dgm:spPr/>
      <dgm:t>
        <a:bodyPr/>
        <a:lstStyle/>
        <a:p>
          <a:r>
            <a:rPr lang="th-TH" b="1" dirty="0">
              <a:latin typeface="SOV_PaiNa" panose="02000000000000000000" pitchFamily="2" charset="-34"/>
              <a:cs typeface="SOV_PaiNa" panose="02000000000000000000" pitchFamily="2" charset="-34"/>
            </a:rPr>
            <a:t>มีภูมิคุ้มกัน</a:t>
          </a:r>
        </a:p>
      </dgm:t>
    </dgm:pt>
    <dgm:pt modelId="{459FBF29-4D60-4815-AA6D-2B74F56E6BFC}" type="parTrans" cxnId="{AC296358-5C46-40C9-87DB-8D527D0F6049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AB423F16-7E94-46DC-AE18-ACCE4A7E7B21}" type="sibTrans" cxnId="{AC296358-5C46-40C9-87DB-8D527D0F6049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950BCBEA-53E4-4461-92F7-8B936D5B171C}">
      <dgm:prSet custT="1"/>
      <dgm:spPr/>
      <dgm:t>
        <a:bodyPr/>
        <a:lstStyle/>
        <a:p>
          <a:pPr algn="l"/>
          <a:r>
            <a:rPr lang="th-TH" sz="2800" b="0" dirty="0">
              <a:latin typeface="SOV_PaiNa" panose="02000000000000000000" pitchFamily="2" charset="-34"/>
              <a:cs typeface="SOV_PaiNa" panose="02000000000000000000" pitchFamily="2" charset="-34"/>
            </a:rPr>
            <a:t>คือการตัดสินใจให้เป็นไปอย่างมีเหตุผลโดยพิจารณา                  จากปัจจัยที่เกี่ยวข้อง และคำนึงถึงผลที่คาดว่า          จะเกิดขึ้น</a:t>
          </a:r>
        </a:p>
      </dgm:t>
    </dgm:pt>
    <dgm:pt modelId="{F10DC925-2AAC-4F8C-8B4C-BF4A8D4186B6}" type="parTrans" cxnId="{A9A8374F-9863-4360-98E5-A7BF85447FD1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48417C91-1DBC-494A-A23F-0EC9BCC591AF}" type="sibTrans" cxnId="{A9A8374F-9863-4360-98E5-A7BF85447FD1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282C1993-25EF-4D59-BA4E-838C005DC364}">
      <dgm:prSet/>
      <dgm:spPr/>
      <dgm:t>
        <a:bodyPr/>
        <a:lstStyle/>
        <a:p>
          <a:pPr algn="l"/>
          <a:r>
            <a:rPr lang="th-TH" dirty="0">
              <a:latin typeface="SOV_PaiNa" panose="02000000000000000000" pitchFamily="2" charset="-34"/>
              <a:cs typeface="SOV_PaiNa" panose="02000000000000000000" pitchFamily="2" charset="-34"/>
            </a:rPr>
            <a:t>คือมีความพอดี ไม่น้อยไม่มากจนเกินไป                            โดยไม่เบียดเบียนตนเอง และการบริโภคอยู่ในระดับพอประมาณ</a:t>
          </a:r>
        </a:p>
      </dgm:t>
    </dgm:pt>
    <dgm:pt modelId="{C687A2C7-3F26-46DA-A611-0F0F790CC6B9}" type="parTrans" cxnId="{EA5DEE51-D8BF-470A-8633-36B00B4840FC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3C0A011E-5304-4177-8435-22305DD419E8}" type="sibTrans" cxnId="{EA5DEE51-D8BF-470A-8633-36B00B4840FC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8154763A-477F-466F-B0D4-99AAA0039C3B}">
      <dgm:prSet/>
      <dgm:spPr/>
      <dgm:t>
        <a:bodyPr/>
        <a:lstStyle/>
        <a:p>
          <a:pPr algn="l"/>
          <a:r>
            <a:rPr lang="th-TH" dirty="0">
              <a:latin typeface="SOV_PaiNa" panose="02000000000000000000" pitchFamily="2" charset="-34"/>
              <a:cs typeface="SOV_PaiNa" panose="02000000000000000000" pitchFamily="2" charset="-34"/>
            </a:rPr>
            <a:t>คือการเตรียมตัวให้พร้อม</a:t>
          </a:r>
          <a:r>
            <a:rPr lang="th-TH">
              <a:latin typeface="SOV_PaiNa" panose="02000000000000000000" pitchFamily="2" charset="-34"/>
              <a:cs typeface="SOV_PaiNa" panose="02000000000000000000" pitchFamily="2" charset="-34"/>
            </a:rPr>
            <a:t>ถึงผลกระทบ                                 และ</a:t>
          </a:r>
          <a:r>
            <a:rPr lang="th-TH" dirty="0">
              <a:latin typeface="SOV_PaiNa" panose="02000000000000000000" pitchFamily="2" charset="-34"/>
              <a:cs typeface="SOV_PaiNa" panose="02000000000000000000" pitchFamily="2" charset="-34"/>
            </a:rPr>
            <a:t>การเปลี่ยนแปลงที่คาดว่าจะเกิดขึ้นในอนาคต</a:t>
          </a:r>
        </a:p>
      </dgm:t>
    </dgm:pt>
    <dgm:pt modelId="{7585E95D-7502-475D-923D-6F9F115ECD03}" type="parTrans" cxnId="{D21CA2DA-FD3B-4D6A-9088-EF0C44084D62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8BFF5281-1A67-46F5-84C3-2D5EA6C38EE1}" type="sibTrans" cxnId="{D21CA2DA-FD3B-4D6A-9088-EF0C44084D62}">
      <dgm:prSet/>
      <dgm:spPr/>
      <dgm:t>
        <a:bodyPr/>
        <a:lstStyle/>
        <a:p>
          <a:endParaRPr lang="th-TH">
            <a:latin typeface="SOV_PaiNa" panose="02000000000000000000" pitchFamily="2" charset="-34"/>
            <a:cs typeface="SOV_PaiNa" panose="02000000000000000000" pitchFamily="2" charset="-34"/>
          </a:endParaRPr>
        </a:p>
      </dgm:t>
    </dgm:pt>
    <dgm:pt modelId="{058495DD-9398-4D17-87CE-62F7E66CFD85}" type="pres">
      <dgm:prSet presAssocID="{EE528550-BA73-486F-8819-432780C7EDB2}" presName="linearFlow" presStyleCnt="0">
        <dgm:presLayoutVars>
          <dgm:dir/>
          <dgm:animLvl val="lvl"/>
          <dgm:resizeHandles val="exact"/>
        </dgm:presLayoutVars>
      </dgm:prSet>
      <dgm:spPr/>
    </dgm:pt>
    <dgm:pt modelId="{74256BA8-7076-4D20-B757-E1D3A2C5924F}" type="pres">
      <dgm:prSet presAssocID="{5262FFEC-4B25-4600-8DDE-C0709F4970F3}" presName="composite" presStyleCnt="0"/>
      <dgm:spPr/>
    </dgm:pt>
    <dgm:pt modelId="{5C181973-9E2C-4099-9A1D-E12525BBDB06}" type="pres">
      <dgm:prSet presAssocID="{5262FFEC-4B25-4600-8DDE-C0709F4970F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43EA6CC-BE96-4E3D-85E9-D7B5EF089A84}" type="pres">
      <dgm:prSet presAssocID="{5262FFEC-4B25-4600-8DDE-C0709F4970F3}" presName="descendantText" presStyleLbl="alignAcc1" presStyleIdx="0" presStyleCnt="3">
        <dgm:presLayoutVars>
          <dgm:bulletEnabled val="1"/>
        </dgm:presLayoutVars>
      </dgm:prSet>
      <dgm:spPr/>
    </dgm:pt>
    <dgm:pt modelId="{4D491021-726F-4EF5-97A0-3804377EC8B9}" type="pres">
      <dgm:prSet presAssocID="{E87B921E-F430-46BB-A118-C58E1546F7B0}" presName="sp" presStyleCnt="0"/>
      <dgm:spPr/>
    </dgm:pt>
    <dgm:pt modelId="{A0B140E1-459A-4BCE-925F-71C21BD3FBC7}" type="pres">
      <dgm:prSet presAssocID="{2AE61D5D-90AC-411D-A395-1FB8F53FA220}" presName="composite" presStyleCnt="0"/>
      <dgm:spPr/>
    </dgm:pt>
    <dgm:pt modelId="{CFC2BE17-ADFC-4D62-BE0C-46397DE8F6CF}" type="pres">
      <dgm:prSet presAssocID="{2AE61D5D-90AC-411D-A395-1FB8F53FA22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691252A-68B1-4C54-8712-65689194F7DC}" type="pres">
      <dgm:prSet presAssocID="{2AE61D5D-90AC-411D-A395-1FB8F53FA220}" presName="descendantText" presStyleLbl="alignAcc1" presStyleIdx="1" presStyleCnt="3">
        <dgm:presLayoutVars>
          <dgm:bulletEnabled val="1"/>
        </dgm:presLayoutVars>
      </dgm:prSet>
      <dgm:spPr/>
    </dgm:pt>
    <dgm:pt modelId="{B29A15D4-BB1F-438E-B535-3C05E28B7612}" type="pres">
      <dgm:prSet presAssocID="{D00E7D32-0BFF-4FEC-83EF-A8FD6E5A36A7}" presName="sp" presStyleCnt="0"/>
      <dgm:spPr/>
    </dgm:pt>
    <dgm:pt modelId="{F3948827-0B79-4600-A919-43B4B5BBD9D7}" type="pres">
      <dgm:prSet presAssocID="{D832EE3E-7C97-4DF2-9751-7258E167EA45}" presName="composite" presStyleCnt="0"/>
      <dgm:spPr/>
    </dgm:pt>
    <dgm:pt modelId="{4EC6C0B8-20D2-4102-9E1B-956EB1FB1C93}" type="pres">
      <dgm:prSet presAssocID="{D832EE3E-7C97-4DF2-9751-7258E167EA4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69E78E7-EDB2-456D-8E6C-2437F3A1D5E7}" type="pres">
      <dgm:prSet presAssocID="{D832EE3E-7C97-4DF2-9751-7258E167EA4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5D51104-B5D6-4D40-A2C6-50728EBF8A40}" type="presOf" srcId="{282C1993-25EF-4D59-BA4E-838C005DC364}" destId="{B691252A-68B1-4C54-8712-65689194F7DC}" srcOrd="0" destOrd="0" presId="urn:microsoft.com/office/officeart/2005/8/layout/chevron2"/>
    <dgm:cxn modelId="{FF275949-2C86-41B8-8587-81E69E51734C}" type="presOf" srcId="{D832EE3E-7C97-4DF2-9751-7258E167EA45}" destId="{4EC6C0B8-20D2-4102-9E1B-956EB1FB1C93}" srcOrd="0" destOrd="0" presId="urn:microsoft.com/office/officeart/2005/8/layout/chevron2"/>
    <dgm:cxn modelId="{718BFF4C-FEAE-41A2-96BE-0101829426AB}" type="presOf" srcId="{8154763A-477F-466F-B0D4-99AAA0039C3B}" destId="{E69E78E7-EDB2-456D-8E6C-2437F3A1D5E7}" srcOrd="0" destOrd="0" presId="urn:microsoft.com/office/officeart/2005/8/layout/chevron2"/>
    <dgm:cxn modelId="{E216274D-ACFD-40A8-A92B-DC08E7773824}" srcId="{EE528550-BA73-486F-8819-432780C7EDB2}" destId="{5262FFEC-4B25-4600-8DDE-C0709F4970F3}" srcOrd="0" destOrd="0" parTransId="{FDEB7A53-972B-488A-9897-3470838842A2}" sibTransId="{E87B921E-F430-46BB-A118-C58E1546F7B0}"/>
    <dgm:cxn modelId="{A9A8374F-9863-4360-98E5-A7BF85447FD1}" srcId="{5262FFEC-4B25-4600-8DDE-C0709F4970F3}" destId="{950BCBEA-53E4-4461-92F7-8B936D5B171C}" srcOrd="0" destOrd="0" parTransId="{F10DC925-2AAC-4F8C-8B4C-BF4A8D4186B6}" sibTransId="{48417C91-1DBC-494A-A23F-0EC9BCC591AF}"/>
    <dgm:cxn modelId="{C16F5E4F-0109-4BE1-8B81-D751211A4056}" srcId="{EE528550-BA73-486F-8819-432780C7EDB2}" destId="{2AE61D5D-90AC-411D-A395-1FB8F53FA220}" srcOrd="1" destOrd="0" parTransId="{AA1A7545-C548-4AB4-BB33-0E0F75A4EF8F}" sibTransId="{D00E7D32-0BFF-4FEC-83EF-A8FD6E5A36A7}"/>
    <dgm:cxn modelId="{6D09CA70-0B5B-4AE8-9B2D-6EE1B0CDC42D}" type="presOf" srcId="{5262FFEC-4B25-4600-8DDE-C0709F4970F3}" destId="{5C181973-9E2C-4099-9A1D-E12525BBDB06}" srcOrd="0" destOrd="0" presId="urn:microsoft.com/office/officeart/2005/8/layout/chevron2"/>
    <dgm:cxn modelId="{EA5DEE51-D8BF-470A-8633-36B00B4840FC}" srcId="{2AE61D5D-90AC-411D-A395-1FB8F53FA220}" destId="{282C1993-25EF-4D59-BA4E-838C005DC364}" srcOrd="0" destOrd="0" parTransId="{C687A2C7-3F26-46DA-A611-0F0F790CC6B9}" sibTransId="{3C0A011E-5304-4177-8435-22305DD419E8}"/>
    <dgm:cxn modelId="{AC296358-5C46-40C9-87DB-8D527D0F6049}" srcId="{EE528550-BA73-486F-8819-432780C7EDB2}" destId="{D832EE3E-7C97-4DF2-9751-7258E167EA45}" srcOrd="2" destOrd="0" parTransId="{459FBF29-4D60-4815-AA6D-2B74F56E6BFC}" sibTransId="{AB423F16-7E94-46DC-AE18-ACCE4A7E7B21}"/>
    <dgm:cxn modelId="{94D7D7A8-D8D2-47B1-8C7F-5B62B441FB5A}" type="presOf" srcId="{2AE61D5D-90AC-411D-A395-1FB8F53FA220}" destId="{CFC2BE17-ADFC-4D62-BE0C-46397DE8F6CF}" srcOrd="0" destOrd="0" presId="urn:microsoft.com/office/officeart/2005/8/layout/chevron2"/>
    <dgm:cxn modelId="{D21CA2DA-FD3B-4D6A-9088-EF0C44084D62}" srcId="{D832EE3E-7C97-4DF2-9751-7258E167EA45}" destId="{8154763A-477F-466F-B0D4-99AAA0039C3B}" srcOrd="0" destOrd="0" parTransId="{7585E95D-7502-475D-923D-6F9F115ECD03}" sibTransId="{8BFF5281-1A67-46F5-84C3-2D5EA6C38EE1}"/>
    <dgm:cxn modelId="{8763C8E2-D657-40ED-8D2D-C923357E51C8}" type="presOf" srcId="{EE528550-BA73-486F-8819-432780C7EDB2}" destId="{058495DD-9398-4D17-87CE-62F7E66CFD85}" srcOrd="0" destOrd="0" presId="urn:microsoft.com/office/officeart/2005/8/layout/chevron2"/>
    <dgm:cxn modelId="{BCC737EF-1DAF-4563-B8F9-AF06B43619E9}" type="presOf" srcId="{950BCBEA-53E4-4461-92F7-8B936D5B171C}" destId="{443EA6CC-BE96-4E3D-85E9-D7B5EF089A84}" srcOrd="0" destOrd="0" presId="urn:microsoft.com/office/officeart/2005/8/layout/chevron2"/>
    <dgm:cxn modelId="{0A626F87-F1E8-45C5-B528-8F9ED1445312}" type="presParOf" srcId="{058495DD-9398-4D17-87CE-62F7E66CFD85}" destId="{74256BA8-7076-4D20-B757-E1D3A2C5924F}" srcOrd="0" destOrd="0" presId="urn:microsoft.com/office/officeart/2005/8/layout/chevron2"/>
    <dgm:cxn modelId="{EC17F36A-9633-45C2-8EEC-6B47FD91D79C}" type="presParOf" srcId="{74256BA8-7076-4D20-B757-E1D3A2C5924F}" destId="{5C181973-9E2C-4099-9A1D-E12525BBDB06}" srcOrd="0" destOrd="0" presId="urn:microsoft.com/office/officeart/2005/8/layout/chevron2"/>
    <dgm:cxn modelId="{55B03815-96A9-4482-8947-9A829751F163}" type="presParOf" srcId="{74256BA8-7076-4D20-B757-E1D3A2C5924F}" destId="{443EA6CC-BE96-4E3D-85E9-D7B5EF089A84}" srcOrd="1" destOrd="0" presId="urn:microsoft.com/office/officeart/2005/8/layout/chevron2"/>
    <dgm:cxn modelId="{CEA6A0A3-A71E-40E1-A950-3A6DD59844C6}" type="presParOf" srcId="{058495DD-9398-4D17-87CE-62F7E66CFD85}" destId="{4D491021-726F-4EF5-97A0-3804377EC8B9}" srcOrd="1" destOrd="0" presId="urn:microsoft.com/office/officeart/2005/8/layout/chevron2"/>
    <dgm:cxn modelId="{5200E07D-3522-44F5-B752-226D1D28E7D5}" type="presParOf" srcId="{058495DD-9398-4D17-87CE-62F7E66CFD85}" destId="{A0B140E1-459A-4BCE-925F-71C21BD3FBC7}" srcOrd="2" destOrd="0" presId="urn:microsoft.com/office/officeart/2005/8/layout/chevron2"/>
    <dgm:cxn modelId="{1FB873E0-ED1C-4208-9EDB-E3E33BFE2B69}" type="presParOf" srcId="{A0B140E1-459A-4BCE-925F-71C21BD3FBC7}" destId="{CFC2BE17-ADFC-4D62-BE0C-46397DE8F6CF}" srcOrd="0" destOrd="0" presId="urn:microsoft.com/office/officeart/2005/8/layout/chevron2"/>
    <dgm:cxn modelId="{E22CC71B-3114-4465-A1E8-F626D28C68B2}" type="presParOf" srcId="{A0B140E1-459A-4BCE-925F-71C21BD3FBC7}" destId="{B691252A-68B1-4C54-8712-65689194F7DC}" srcOrd="1" destOrd="0" presId="urn:microsoft.com/office/officeart/2005/8/layout/chevron2"/>
    <dgm:cxn modelId="{8ECB3ED6-8145-4A0F-A523-32F498E52026}" type="presParOf" srcId="{058495DD-9398-4D17-87CE-62F7E66CFD85}" destId="{B29A15D4-BB1F-438E-B535-3C05E28B7612}" srcOrd="3" destOrd="0" presId="urn:microsoft.com/office/officeart/2005/8/layout/chevron2"/>
    <dgm:cxn modelId="{7104F39E-E1BA-4A2C-BCFC-17B28C29D0AF}" type="presParOf" srcId="{058495DD-9398-4D17-87CE-62F7E66CFD85}" destId="{F3948827-0B79-4600-A919-43B4B5BBD9D7}" srcOrd="4" destOrd="0" presId="urn:microsoft.com/office/officeart/2005/8/layout/chevron2"/>
    <dgm:cxn modelId="{095316D2-0442-4CB0-AEFC-98EF7C00B6ED}" type="presParOf" srcId="{F3948827-0B79-4600-A919-43B4B5BBD9D7}" destId="{4EC6C0B8-20D2-4102-9E1B-956EB1FB1C93}" srcOrd="0" destOrd="0" presId="urn:microsoft.com/office/officeart/2005/8/layout/chevron2"/>
    <dgm:cxn modelId="{C1C7D4DE-389E-4473-A6D2-4BA421E651B8}" type="presParOf" srcId="{F3948827-0B79-4600-A919-43B4B5BBD9D7}" destId="{E69E78E7-EDB2-456D-8E6C-2437F3A1D5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81973-9E2C-4099-9A1D-E12525BBDB06}">
      <dsp:nvSpPr>
        <dsp:cNvPr id="0" name=""/>
        <dsp:cNvSpPr/>
      </dsp:nvSpPr>
      <dsp:spPr>
        <a:xfrm rot="5400000">
          <a:off x="-334104" y="336830"/>
          <a:ext cx="2227362" cy="15591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latin typeface="SOV_PaiNa" panose="02000000000000000000" pitchFamily="2" charset="-34"/>
              <a:cs typeface="SOV_PaiNa" panose="02000000000000000000" pitchFamily="2" charset="-34"/>
            </a:rPr>
            <a:t>มีเหตุผล</a:t>
          </a:r>
        </a:p>
      </dsp:txBody>
      <dsp:txXfrm rot="-5400000">
        <a:off x="1" y="782303"/>
        <a:ext cx="1559153" cy="668209"/>
      </dsp:txXfrm>
    </dsp:sp>
    <dsp:sp modelId="{443EA6CC-BE96-4E3D-85E9-D7B5EF089A84}">
      <dsp:nvSpPr>
        <dsp:cNvPr id="0" name=""/>
        <dsp:cNvSpPr/>
      </dsp:nvSpPr>
      <dsp:spPr>
        <a:xfrm rot="5400000">
          <a:off x="3692088" y="-2130208"/>
          <a:ext cx="1447785" cy="5713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0" kern="1200" dirty="0">
              <a:latin typeface="SOV_PaiNa" panose="02000000000000000000" pitchFamily="2" charset="-34"/>
              <a:cs typeface="SOV_PaiNa" panose="02000000000000000000" pitchFamily="2" charset="-34"/>
            </a:rPr>
            <a:t>คือการตัดสินใจให้เป็นไปอย่างมีเหตุผลโดยพิจารณา                  จากปัจจัยที่เกี่ยวข้อง และคำนึงถึงผลที่คาดว่า          จะเกิดขึ้น</a:t>
          </a:r>
        </a:p>
      </dsp:txBody>
      <dsp:txXfrm rot="-5400000">
        <a:off x="1559154" y="73401"/>
        <a:ext cx="5642979" cy="1306435"/>
      </dsp:txXfrm>
    </dsp:sp>
    <dsp:sp modelId="{CFC2BE17-ADFC-4D62-BE0C-46397DE8F6CF}">
      <dsp:nvSpPr>
        <dsp:cNvPr id="0" name=""/>
        <dsp:cNvSpPr/>
      </dsp:nvSpPr>
      <dsp:spPr>
        <a:xfrm rot="5400000">
          <a:off x="-334104" y="2375083"/>
          <a:ext cx="2227362" cy="15591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latin typeface="SOV_PaiNa" panose="02000000000000000000" pitchFamily="2" charset="-34"/>
              <a:cs typeface="SOV_PaiNa" panose="02000000000000000000" pitchFamily="2" charset="-34"/>
            </a:rPr>
            <a:t>พอประมาณ</a:t>
          </a:r>
        </a:p>
      </dsp:txBody>
      <dsp:txXfrm rot="-5400000">
        <a:off x="1" y="2820556"/>
        <a:ext cx="1559153" cy="668209"/>
      </dsp:txXfrm>
    </dsp:sp>
    <dsp:sp modelId="{B691252A-68B1-4C54-8712-65689194F7DC}">
      <dsp:nvSpPr>
        <dsp:cNvPr id="0" name=""/>
        <dsp:cNvSpPr/>
      </dsp:nvSpPr>
      <dsp:spPr>
        <a:xfrm rot="5400000">
          <a:off x="3692088" y="-91955"/>
          <a:ext cx="1447785" cy="5713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000" kern="1200" dirty="0">
              <a:latin typeface="SOV_PaiNa" panose="02000000000000000000" pitchFamily="2" charset="-34"/>
              <a:cs typeface="SOV_PaiNa" panose="02000000000000000000" pitchFamily="2" charset="-34"/>
            </a:rPr>
            <a:t>คือมีความพอดี ไม่น้อยไม่มากจนเกินไป                            โดยไม่เบียดเบียนตนเอง และการบริโภคอยู่ในระดับพอประมาณ</a:t>
          </a:r>
        </a:p>
      </dsp:txBody>
      <dsp:txXfrm rot="-5400000">
        <a:off x="1559154" y="2111654"/>
        <a:ext cx="5642979" cy="1306435"/>
      </dsp:txXfrm>
    </dsp:sp>
    <dsp:sp modelId="{4EC6C0B8-20D2-4102-9E1B-956EB1FB1C93}">
      <dsp:nvSpPr>
        <dsp:cNvPr id="0" name=""/>
        <dsp:cNvSpPr/>
      </dsp:nvSpPr>
      <dsp:spPr>
        <a:xfrm rot="5400000">
          <a:off x="-334104" y="4413335"/>
          <a:ext cx="2227362" cy="15591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latin typeface="SOV_PaiNa" panose="02000000000000000000" pitchFamily="2" charset="-34"/>
              <a:cs typeface="SOV_PaiNa" panose="02000000000000000000" pitchFamily="2" charset="-34"/>
            </a:rPr>
            <a:t>มีภูมิคุ้มกัน</a:t>
          </a:r>
        </a:p>
      </dsp:txBody>
      <dsp:txXfrm rot="-5400000">
        <a:off x="1" y="4858808"/>
        <a:ext cx="1559153" cy="668209"/>
      </dsp:txXfrm>
    </dsp:sp>
    <dsp:sp modelId="{E69E78E7-EDB2-456D-8E6C-2437F3A1D5E7}">
      <dsp:nvSpPr>
        <dsp:cNvPr id="0" name=""/>
        <dsp:cNvSpPr/>
      </dsp:nvSpPr>
      <dsp:spPr>
        <a:xfrm rot="5400000">
          <a:off x="3692088" y="1946297"/>
          <a:ext cx="1447785" cy="5713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000" kern="1200" dirty="0">
              <a:latin typeface="SOV_PaiNa" panose="02000000000000000000" pitchFamily="2" charset="-34"/>
              <a:cs typeface="SOV_PaiNa" panose="02000000000000000000" pitchFamily="2" charset="-34"/>
            </a:rPr>
            <a:t>คือการเตรียมตัวให้พร้อม</a:t>
          </a:r>
          <a:r>
            <a:rPr lang="th-TH" sz="3000" kern="1200">
              <a:latin typeface="SOV_PaiNa" panose="02000000000000000000" pitchFamily="2" charset="-34"/>
              <a:cs typeface="SOV_PaiNa" panose="02000000000000000000" pitchFamily="2" charset="-34"/>
            </a:rPr>
            <a:t>ถึงผลกระทบ                                 และ</a:t>
          </a:r>
          <a:r>
            <a:rPr lang="th-TH" sz="3000" kern="1200" dirty="0">
              <a:latin typeface="SOV_PaiNa" panose="02000000000000000000" pitchFamily="2" charset="-34"/>
              <a:cs typeface="SOV_PaiNa" panose="02000000000000000000" pitchFamily="2" charset="-34"/>
            </a:rPr>
            <a:t>การเปลี่ยนแปลงที่คาดว่าจะเกิดขึ้นในอนาคต</a:t>
          </a:r>
        </a:p>
      </dsp:txBody>
      <dsp:txXfrm rot="-5400000">
        <a:off x="1559154" y="4149907"/>
        <a:ext cx="5642979" cy="130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A4CD5-D933-4BDB-9DB2-CAB262816C10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B312B-2D5C-4506-BBA7-12B1AAC8DB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05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5B43-443A-4450-BD69-9BA0E6E561A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5FD4-F591-4BC8-9A5B-CFA2FD73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12/22/2022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5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60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27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95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98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95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53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98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09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97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12/22/2022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5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7427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8831088" cy="2448272"/>
          </a:xfrm>
        </p:spPr>
        <p:txBody>
          <a:bodyPr anchor="t">
            <a:noAutofit/>
          </a:bodyPr>
          <a:lstStyle/>
          <a:p>
            <a:pPr algn="ctr"/>
            <a: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การวางแผนทางการเงิน</a:t>
            </a:r>
            <a:b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</a:br>
            <a: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และการนำหลักการสหกรณ์ </a:t>
            </a:r>
            <a:b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</a:br>
            <a: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หลักปรัชญาเศรษฐกิจพอเพียง</a:t>
            </a:r>
            <a:b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</a:br>
            <a:r>
              <a:rPr lang="th-TH" sz="5400" b="1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มาประยุกต์ใช้ในชีวิตประจำวัน</a:t>
            </a:r>
          </a:p>
        </p:txBody>
      </p:sp>
    </p:spTree>
    <p:extLst>
      <p:ext uri="{BB962C8B-B14F-4D97-AF65-F5344CB8AC3E}">
        <p14:creationId xmlns:p14="http://schemas.microsoft.com/office/powerpoint/2010/main" val="27354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thaiDist">
              <a:buNone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        เป็นแนวทางในการเตรียมความพร้อมเพื่อนำชีวิตไปสู่                 ความมั่นคงทางการเงิน ซึ่งต้องเริ่มจากการปลูกฝังนิสัยการออมและการใช้เงินที่ดีมีวินัยตั้งแต่เด็กๆ และเมื่อเข้าสู่วัยทำงานก็จะต้องรู้วิธีการวางแผนและจัดการเงินให้เพียงพอในการใช้จ่ายประจำวัน การใช้จ่ายในอนาคต รวมถึงการเก็บออม เพื่อการเกษียณอายุ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95736" y="836712"/>
            <a:ext cx="513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การวางแผนทางการเงิน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40703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1. สำรวจตัวเองด้านการใช้จ่ายและทำงบดุล</a:t>
            </a:r>
          </a:p>
          <a:p>
            <a:pPr>
              <a:buFont typeface="Wingdings" pitchFamily="2" charset="2"/>
              <a:buChar char="ü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2. กำหนดเป้าหมายชีวิต ไปสู่เป้าหมายทางการเงิน</a:t>
            </a:r>
          </a:p>
          <a:p>
            <a:pPr>
              <a:buFont typeface="Wingdings" pitchFamily="2" charset="2"/>
              <a:buChar char="ü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3. วางแผน หาแนวทางเพื่อบรรลุตามเป้าหมาย</a:t>
            </a:r>
          </a:p>
          <a:p>
            <a:pPr>
              <a:buFont typeface="Wingdings" pitchFamily="2" charset="2"/>
              <a:buChar char="ü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4. เดินตามแผนและลงมือปฏิบัติอย่างมีวินัย</a:t>
            </a:r>
          </a:p>
          <a:p>
            <a:pPr>
              <a:buFont typeface="Wingdings" pitchFamily="2" charset="2"/>
              <a:buChar char="ü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5. หมั่นทบทวนเพื่อติดตามความคืบหน้าและปรับแผนให้เหมาะสม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67728" y="777478"/>
            <a:ext cx="6764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5 ขั้นตอนการวางแผนทางการเงิน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7702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ลูกศรลง 9"/>
          <p:cNvSpPr/>
          <p:nvPr/>
        </p:nvSpPr>
        <p:spPr>
          <a:xfrm>
            <a:off x="4060540" y="4437112"/>
            <a:ext cx="648072" cy="103514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SOV_PaiNa" panose="02000000000000000000" pitchFamily="2" charset="-34"/>
              <a:cs typeface="SOV_PaiNa" panose="02000000000000000000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9373" y="62616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ปรัชญาเศรษฐกิจพอเพียง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4186788" y="1695078"/>
            <a:ext cx="1872208" cy="1883667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พอประมาณ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2512368" y="1694659"/>
            <a:ext cx="1872208" cy="1883667"/>
          </a:xfrm>
          <a:prstGeom prst="ellipse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มีเหตุผล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3419872" y="2931569"/>
            <a:ext cx="1872208" cy="1883667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มีภูมิคุ้มกัน</a:t>
            </a:r>
          </a:p>
        </p:txBody>
      </p:sp>
      <p:sp>
        <p:nvSpPr>
          <p:cNvPr id="12" name="ลูกศรซ้าย-ขวา 11"/>
          <p:cNvSpPr/>
          <p:nvPr/>
        </p:nvSpPr>
        <p:spPr>
          <a:xfrm>
            <a:off x="2375756" y="5355287"/>
            <a:ext cx="3960440" cy="857111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2 เงื่อนไข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67544" y="5355287"/>
            <a:ext cx="1728192" cy="915695"/>
          </a:xfrm>
          <a:prstGeom prst="roundRect">
            <a:avLst/>
          </a:prstGeom>
          <a:solidFill>
            <a:srgbClr val="66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ความรู้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660232" y="5325994"/>
            <a:ext cx="1728192" cy="915695"/>
          </a:xfrm>
          <a:prstGeom prst="roundRect">
            <a:avLst/>
          </a:prstGeom>
          <a:solidFill>
            <a:srgbClr val="66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24380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5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944877234"/>
              </p:ext>
            </p:extLst>
          </p:nvPr>
        </p:nvGraphicFramePr>
        <p:xfrm>
          <a:off x="971600" y="188640"/>
          <a:ext cx="7272808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1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181973-9E2C-4099-9A1D-E12525BBD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C181973-9E2C-4099-9A1D-E12525BBD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3EA6CC-BE96-4E3D-85E9-D7B5EF089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43EA6CC-BE96-4E3D-85E9-D7B5EF089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C2BE17-ADFC-4D62-BE0C-46397DE8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FC2BE17-ADFC-4D62-BE0C-46397DE8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1252A-68B1-4C54-8712-65689194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691252A-68B1-4C54-8712-65689194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6C0B8-20D2-4102-9E1B-956EB1FB1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4EC6C0B8-20D2-4102-9E1B-956EB1FB1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9E78E7-EDB2-456D-8E6C-2437F3A1D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69E78E7-EDB2-456D-8E6C-2437F3A1D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 โดยพื้นฐาน คือการพึ่งพาตนเองเป็นหลัก การทำอะไร                 อย่างเป็นขั้น เป็นตอน รอบคอบและระมัดระวัง</a:t>
            </a:r>
          </a:p>
          <a:p>
            <a:pPr>
              <a:buFont typeface="Wingdings" pitchFamily="2" charset="2"/>
              <a:buChar char="Ø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 การพิจารณาถึงความพอดี พอเหมาะ พอสมควร สมเหตุสมผล    </a:t>
            </a:r>
          </a:p>
          <a:p>
            <a:pPr marL="109728" indent="0">
              <a:buNone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    และพร้อมรับการเปลี่ยนแปลง</a:t>
            </a:r>
          </a:p>
          <a:p>
            <a:pPr>
              <a:buFont typeface="Wingdings" pitchFamily="2" charset="2"/>
              <a:buChar char="Ø"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 ครอบคลุมทั้งด้านจิตใจ สังคม เทคโนโลยี ทรัพยากรธรรมชาติ </a:t>
            </a:r>
          </a:p>
          <a:p>
            <a:pPr marL="109728" indent="0">
              <a:buNone/>
            </a:pPr>
            <a:r>
              <a:rPr lang="th-TH" sz="3200" dirty="0">
                <a:latin typeface="SOV_PaiNa" panose="02000000000000000000" pitchFamily="2" charset="-34"/>
                <a:cs typeface="SOV_PaiNa" panose="02000000000000000000" pitchFamily="2" charset="-34"/>
              </a:rPr>
              <a:t>     และสิ่งแวดล้อม รวมถึงเศรษฐกิจ</a:t>
            </a:r>
          </a:p>
          <a:p>
            <a:pPr>
              <a:buFont typeface="Wingdings" pitchFamily="2" charset="2"/>
              <a:buChar char="v"/>
            </a:pPr>
            <a:endParaRPr lang="th-TH" sz="3200" dirty="0">
              <a:latin typeface="SOV_PaiNa" panose="02000000000000000000" pitchFamily="2" charset="-34"/>
              <a:cs typeface="SOV_PaiNa" panose="02000000000000000000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50571" y="777478"/>
            <a:ext cx="592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การนำเศรษฐกิจพอเพียงมาใช้</a:t>
            </a:r>
          </a:p>
        </p:txBody>
      </p:sp>
    </p:spTree>
    <p:extLst>
      <p:ext uri="{BB962C8B-B14F-4D97-AF65-F5344CB8AC3E}">
        <p14:creationId xmlns:p14="http://schemas.microsoft.com/office/powerpoint/2010/main" val="26757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34890" y="640917"/>
            <a:ext cx="485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V_PaiNa" panose="02000000000000000000" pitchFamily="2" charset="-34"/>
                <a:cs typeface="SOV_PaiNa" panose="02000000000000000000" pitchFamily="2" charset="-34"/>
              </a:rPr>
              <a:t>การใช้จ่ายอย่างพอเพียง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58" y="203027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พอประมาณ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535" y="2024407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รายจ่ายสมดุลกับรายรับ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658" y="2852936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มีเหตุผล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5536" y="2831111"/>
            <a:ext cx="5155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จ่ายอย่างมีเหตุผล มีความจำเป็น จ่ายไม่เกินฐานะ </a:t>
            </a:r>
          </a:p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ใช้ของอย่างปลอดภัย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658" y="3927627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มีภูมิคุ้มกัน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7152" y="3882041"/>
            <a:ext cx="456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มีเงินออม / การแบ่งปันผู้อื่น / การทำบุญ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658" y="4869160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มีความรู้คู่คุณธรรม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4865421"/>
            <a:ext cx="4637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ประกอบอาชีพสุจริตด้วยความขยันหมั่นเพียร </a:t>
            </a:r>
          </a:p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ใช้สติปัญญาในการดำเนินชีวิต เพื่อให้ทัน</a:t>
            </a:r>
          </a:p>
          <a:p>
            <a:r>
              <a:rPr lang="th-TH" sz="2800" b="1" dirty="0">
                <a:latin typeface="SOV_PaiNa" panose="02000000000000000000" pitchFamily="2" charset="-34"/>
                <a:cs typeface="SOV_PaiNa" panose="02000000000000000000" pitchFamily="2" charset="-34"/>
              </a:rPr>
              <a:t>ต่อการเปลี่ยนแปลง</a:t>
            </a:r>
          </a:p>
        </p:txBody>
      </p:sp>
      <p:sp>
        <p:nvSpPr>
          <p:cNvPr id="18" name="ลูกศรขวาท้ายขีด 17"/>
          <p:cNvSpPr/>
          <p:nvPr/>
        </p:nvSpPr>
        <p:spPr>
          <a:xfrm>
            <a:off x="2623801" y="2069993"/>
            <a:ext cx="558738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SOV_PaiNa" panose="02000000000000000000" pitchFamily="2" charset="-34"/>
              <a:cs typeface="SOV_PaiNa" panose="02000000000000000000" pitchFamily="2" charset="-34"/>
            </a:endParaRPr>
          </a:p>
        </p:txBody>
      </p:sp>
      <p:sp>
        <p:nvSpPr>
          <p:cNvPr id="19" name="ลูกศรขวาท้ายขีด 18"/>
          <p:cNvSpPr/>
          <p:nvPr/>
        </p:nvSpPr>
        <p:spPr>
          <a:xfrm>
            <a:off x="2645110" y="2859583"/>
            <a:ext cx="558738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SOV_PaiNa" panose="02000000000000000000" pitchFamily="2" charset="-34"/>
              <a:cs typeface="SOV_PaiNa" panose="02000000000000000000" pitchFamily="2" charset="-34"/>
            </a:endParaRPr>
          </a:p>
        </p:txBody>
      </p:sp>
      <p:sp>
        <p:nvSpPr>
          <p:cNvPr id="20" name="ลูกศรขวาท้ายขีด 19"/>
          <p:cNvSpPr/>
          <p:nvPr/>
        </p:nvSpPr>
        <p:spPr>
          <a:xfrm>
            <a:off x="2623802" y="3927627"/>
            <a:ext cx="558738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SOV_PaiNa" panose="02000000000000000000" pitchFamily="2" charset="-34"/>
              <a:cs typeface="SOV_PaiNa" panose="02000000000000000000" pitchFamily="2" charset="-34"/>
            </a:endParaRPr>
          </a:p>
        </p:txBody>
      </p:sp>
      <p:sp>
        <p:nvSpPr>
          <p:cNvPr id="21" name="ลูกศรขวาท้ายขีด 20"/>
          <p:cNvSpPr/>
          <p:nvPr/>
        </p:nvSpPr>
        <p:spPr>
          <a:xfrm>
            <a:off x="2623801" y="4908119"/>
            <a:ext cx="558738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SOV_PaiNa" panose="02000000000000000000" pitchFamily="2" charset="-34"/>
              <a:cs typeface="SOV_PaiN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42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</TotalTime>
  <Words>344</Words>
  <Application>Microsoft Office PowerPoint</Application>
  <PresentationFormat>นำเสนอทางหน้าจอ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Wingdings</vt:lpstr>
      <vt:lpstr>SOV_PaiNa</vt:lpstr>
      <vt:lpstr>TH Niramit AS</vt:lpstr>
      <vt:lpstr>ย้อนยุค</vt:lpstr>
      <vt:lpstr>การวางแผนทางการเงิน และการนำหลักการสหกรณ์  หลักปรัชญาเศรษฐกิจพอเพียง มาประยุกต์ใช้ในชีวิตประจำวัน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COM-01</dc:creator>
  <cp:lastModifiedBy>สหกรณ์ ออมทรัพย์ครูแม่ฮ่องสอน</cp:lastModifiedBy>
  <cp:revision>23</cp:revision>
  <cp:lastPrinted>2020-06-18T07:28:50Z</cp:lastPrinted>
  <dcterms:created xsi:type="dcterms:W3CDTF">2020-06-18T05:10:30Z</dcterms:created>
  <dcterms:modified xsi:type="dcterms:W3CDTF">2022-12-22T04:25:26Z</dcterms:modified>
</cp:coreProperties>
</file>