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7" r:id="rId1"/>
  </p:sldMasterIdLst>
  <p:handoutMasterIdLst>
    <p:handoutMasterId r:id="rId20"/>
  </p:handoutMasterIdLst>
  <p:sldIdLst>
    <p:sldId id="256" r:id="rId2"/>
    <p:sldId id="280" r:id="rId3"/>
    <p:sldId id="281" r:id="rId4"/>
    <p:sldId id="282" r:id="rId5"/>
    <p:sldId id="283" r:id="rId6"/>
    <p:sldId id="287" r:id="rId7"/>
    <p:sldId id="288" r:id="rId8"/>
    <p:sldId id="289" r:id="rId9"/>
    <p:sldId id="284" r:id="rId10"/>
    <p:sldId id="300" r:id="rId11"/>
    <p:sldId id="286" r:id="rId12"/>
    <p:sldId id="290" r:id="rId13"/>
    <p:sldId id="292" r:id="rId14"/>
    <p:sldId id="293" r:id="rId15"/>
    <p:sldId id="294" r:id="rId16"/>
    <p:sldId id="295" r:id="rId17"/>
    <p:sldId id="297" r:id="rId18"/>
    <p:sldId id="298" r:id="rId19"/>
  </p:sldIdLst>
  <p:sldSz cx="9144000" cy="6858000" type="screen4x3"/>
  <p:notesSz cx="6858000" cy="9947275"/>
  <p:embeddedFontLs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Garamond" panose="02020404030301010803" pitchFamily="18" charset="0"/>
      <p:regular r:id="rId25"/>
      <p:bold r:id="rId26"/>
      <p:italic r:id="rId27"/>
    </p:embeddedFont>
    <p:embeddedFont>
      <p:font typeface="Angsana New" panose="02020603050405020304" pitchFamily="18" charset="-34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D290A-AD5F-4D3B-AAFE-59CE3F3D990B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EB394-421B-4724-8FF3-3343CF662D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272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5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29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085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9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9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6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353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1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1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8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93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0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67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383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5B793C-B74C-486F-829F-344195F50C29}" type="datetimeFigureOut">
              <a:rPr lang="th-TH" smtClean="0"/>
              <a:t>18/04/65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773503-189C-4590-91C5-7B9A4FA515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69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6244" cy="30963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พ.ร.บ. ข้อบังคับ</a:t>
            </a:r>
            <a:b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สิทธิและหน้าที่ของสมาชิก</a:t>
            </a:r>
          </a:p>
        </p:txBody>
      </p:sp>
    </p:spTree>
    <p:extLst>
      <p:ext uri="{BB962C8B-B14F-4D97-AF65-F5344CB8AC3E}">
        <p14:creationId xmlns:p14="http://schemas.microsoft.com/office/powerpoint/2010/main" val="36793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2492896"/>
            <a:ext cx="7922842" cy="3960440"/>
          </a:xfrm>
        </p:spPr>
        <p:txBody>
          <a:bodyPr>
            <a:noAutofit/>
          </a:bodyPr>
          <a:lstStyle/>
          <a:p>
            <a:pPr marL="0" indent="0" algn="thaiDist">
              <a:lnSpc>
                <a:spcPts val="2640"/>
              </a:lnSpc>
              <a:spcBef>
                <a:spcPts val="0"/>
              </a:spcBef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(5) รับฝากเงินประเภทออมทรัพย์หรือประเภทประจำจากสมาชิกหรือสหกรณ์อื่นหรือสมาคมฌาปนกิจสงเคราะห์ซึ่งมีสมาชิกของสมาคมนั้นไม่น้อยกว่ากึ่งหนึ่งเป็นสมาชิกของสหกรณ์ผู้รับฝากเงิน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หรือ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บุคคลซึ่งมีบุคลากรหรือลูกจ้างไม่น้อยกว่ากึ่งหนึ่งของนิติบุคคลนั้นเป็นสมาชิกของสหกรณ์ผู้รับฝากเงิน ทั้งนี้ ตามระเบียบของสหกรณ์ที่ได้รับความเห็นชอบจากนายทะเบียนสหกรณ์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(6) ให้กู้ ให้สินเชื่อ ให้ยืม ให้เช่า ให้เช่าซื้อ โอน รับจำนองหรือรับจำนำซึ่งทรัพย์สินแก่สมาชิก             หรือของสมาชิก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(7) จัดให้ได้มา ซื้อ ถือกรรมสิทธิ์หรือทรัพย์สิทธิ ครอบครอง กู้ ยืม เช่า เช่าซื้อ รับโอนสิทธิการเช่าหรือสิทธิการเช่าซื้อ จำนองหรือจำนำ ขายหรือจำหน่วยด้วยวิธีอื่นใดซึ่งทรัพย์สิน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(8) ให้สหกรณ์อื่นกู้ยืมเงินได้ตามระเบียบของสหกรณ์ที่ได้รับความเห็นชอบจากนายทะเบียนสหกรณ์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(9) ดำเนินกิจการอย่างอื่นบรรดาที่เกี่ยวกับหรือเนื่องในการจัดให้สำเร็จตามวัตถุประสงค์ของสหกรณ์	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</p:spTree>
    <p:extLst>
      <p:ext uri="{BB962C8B-B14F-4D97-AF65-F5344CB8AC3E}">
        <p14:creationId xmlns:p14="http://schemas.microsoft.com/office/powerpoint/2010/main" val="202009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8" y="2420888"/>
            <a:ext cx="7850834" cy="381642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มาตรา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ให้สหกรณ์มีคณะกรรมการดำเนินการสหกรณ์ ประกอบด้วยประธานกรรมการหนึ่งคนและกรรมการอื่นอีกไม่เกินสิบสี่คนซึ่งที่ประชุมใหญ่เลือกตั้งจากสมาชิก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คณะกรรมการ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ดำเนินการสหกรณ์ มีวาระอยู่ในตำแหน่งคราวละสองปีนับแต่วันเลือกตั้ง ในวาระเริ่มแรกเมื่อครบหนึ่งปีนับแต่วันเลือกตั้ง ให้กรรมการดำเนินการสหกรณ์ออกจากตำแหน่งเป็นจำนวนหนึ่งในสองของ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กรรมการดำเนินการสหกรณ์ทั้งหมด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โดยวิธีจับฉลาก และให้ถือว่าเป็นการพ้นจาก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              ตาม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กรรมการ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ดำเนินการสหกรณ์ ซึ่งพ้นจากตำแหน่งอาจได้รับเลือกตั้งอีกได้แต่ต้องไม่เกินสองวาระติดต่อกัน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ใน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มีการเลือกตั้งกรรมการดำเนินการสหกรณ์แทนตำแหน่งที่ว่างให้กรรมการดำเนินการสหกรณ์ที่ได้รับเลือกตั้งอยู่ในตำแหน่งเท่ากับวาระที่เหลืออยู่ของผู้ที่ตนแทน</a:t>
            </a:r>
            <a:endParaRPr lang="en-US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</p:spTree>
    <p:extLst>
      <p:ext uri="{BB962C8B-B14F-4D97-AF65-F5344CB8AC3E}">
        <p14:creationId xmlns:p14="http://schemas.microsoft.com/office/powerpoint/2010/main" val="204428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8" y="2348880"/>
            <a:ext cx="7850834" cy="3888432"/>
          </a:xfrm>
        </p:spPr>
        <p:txBody>
          <a:bodyPr>
            <a:noAutofit/>
          </a:bodyPr>
          <a:lstStyle/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6 การ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ถือหุ้น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สมาชิกทุกคนต้องชำระค่าหุ้นเป็นรายเดือนตั้งแต่เดือนแรกที่เข้าเป็น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                   ตาม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อัตราส่วนของจำนวนเงินได้รายเดือนของตน  ตามที่กำหนดไว้ในระเบียบของสหกรณ์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เงิน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ได้รายเดือนตามความในวรรคแรก  หมายถึงเงินเดือนหรือค่าจ้างประจำ  และเงินที่จ่ายควบกับเงินเดือนหรือค่าจ้างประจำ ได้แก่เงิน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ฐานะ เงินประจำตำแหน่ง เงินค่าตอบแทน ไม่รวมเงินเพิ่มค่าครองชีพและเงินค่าตอบแทนพิเศษ ซึ่งสมาชิกได้รับจากหน่วยงานเจ้าสังกัด  และหมายถึง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บำนาญ                      ตาม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กฎหมายว่าด้วยบำเหน็จบำนาญ  ซึ่งสมาชิกได้รับจากทางราชการด้วย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ถ้า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สมาชิกประสงค์จะถือหุ้นรายเดือนในอัตราที่สูงกว่าอัตราที่กำหนดไว้ในระเบียบของสหกรณ์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หรือ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จะขอซื้อหุ้นเพิ่มขึ้นอีกเมื่อใดก็ย่อมทำได้  โดยแสดงความจำนงเป็นหนังสือต่อคณะกรรมการดำเนินการแต่จำนวนหุ้น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 ต้อง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ไม่เกินหนึ่งในห้าของหุ้นที่ชำระแล้วทั้งหมด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สมาชิก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จะโอนหรือถอนหุ้นในระหว่างที่ตนเป็นสมาชิกอยู่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 เมื่อ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สมาชิกภาพของสมาชิกสิ้นสุดลง  สหกรณ์มีสิทธินำเงินตามมูลค่าหุ้นที่สมาชิกมีอยู่มาหักกลบลบหนี้ที่สมาชิกผูกพันต้องชำระหนี้แก่สหกรณ์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ได้และ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ให้สหกรณ์มีฐานะเป็นเจ้าหนี้บุริมสิทธิพิเศษเหนือเงินค่าหุ้นนั้น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ข้อบังคับ</a:t>
            </a: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สหกรณ์ออมทรัพย์ครูแม่ฮ่องสอน จำกัด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พ.ศ.2563   </a:t>
            </a:r>
          </a:p>
        </p:txBody>
      </p:sp>
    </p:spTree>
    <p:extLst>
      <p:ext uri="{BB962C8B-B14F-4D97-AF65-F5344CB8AC3E}">
        <p14:creationId xmlns:p14="http://schemas.microsoft.com/office/powerpoint/2010/main" val="153746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8" y="2348880"/>
            <a:ext cx="7850834" cy="3888432"/>
          </a:xfrm>
        </p:spPr>
        <p:txBody>
          <a:bodyPr>
            <a:noAutofit/>
          </a:bodyPr>
          <a:lstStyle/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ข้อบังคับสหกรณ์ออมทรัพย์ครูแม่ฮ่องสอน จำกัด พ.ศ.2563   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681606" y="2420888"/>
            <a:ext cx="7850834" cy="3744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ประเภทแห่งเงินกู้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สหกรณ์อาจให้เงินกู้แก่สมาชิกได้ตามประเภทดังต่อไปนี้</a:t>
            </a: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(1) เงินกู้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เพื่อเหตุฉุกเฉิน ในกรณีที่สมาชิกมีเหตุฉุกเฉินหรือเหตุอันจำเป็นรีบด่วน และมีความประสงค์ขอกู้เงิน  คณะกรรมการดำเนินการอาจให้เงินกู้เพื่อเหตุนั้นได้ตามระเบียบของสหกรณ์</a:t>
            </a: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(2) เงินกู้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สามัญ ในกรณีที่สมาชิกมีความประสงค์ขอกู้เงินสำหรับ  ใช้จ่าย เพื่อการอัน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                     หรือ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มีประโยชน์ต่าง ๆ คณะกรรมการดำเนินการอาจพิจารณาให้เงินกู้สามัญแก่สมาชิกนั้นได้ตามระเบียบของ สหกรณ์</a:t>
            </a: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(3) เงินกู้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 เมื่อสหกรณ์มีฐานะการเงินก้าวหน้าพอที่จะช่วยเหลือให้เงินกู้ เพื่อส่งเสริม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ฐานะ               ความ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มั่นคงหรือเพื่อการเคหะ หรือก่อประโยชน์งอกเงยแก่สมาชิกได้ คณะกรรมการดำเนินการอาจให้เงินกู้พิเศษแก่สมาชิกนั้นได้ตามที่เห็นสมควร โดยผู้กู้ต้องระบุความมุ่งหมายแต่ละอย่างของเงินกู้ประเภทนี้ ตลอดจนเงื่อนไขและวิธีการ และต้องมีหลักประกันตามที่กำหนดไว้ในระเบียบของสหกรณ์</a:t>
            </a:r>
          </a:p>
        </p:txBody>
      </p:sp>
    </p:spTree>
    <p:extLst>
      <p:ext uri="{BB962C8B-B14F-4D97-AF65-F5344CB8AC3E}">
        <p14:creationId xmlns:p14="http://schemas.microsoft.com/office/powerpoint/2010/main" val="400640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8" y="2348880"/>
            <a:ext cx="7850834" cy="3888432"/>
          </a:xfrm>
        </p:spPr>
        <p:txBody>
          <a:bodyPr>
            <a:noAutofit/>
          </a:bodyPr>
          <a:lstStyle/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ข้อบังคับสหกรณ์ออมทรัพย์ครูแม่ฮ่องสอน จำกัด พ.ศ.2563  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20551" y="2554158"/>
            <a:ext cx="7839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ข้อ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สมาชิกสหกรณ์นี้คือ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(1)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ที่มีชื่อและลงลายมือชื่อในบัญชีรายชื่อผู้ซึ่งจะเป็นสมาชิกของสหกรณ์ และได้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ชำระ             ค่า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หุ้นตามจำนวนที่จะถือครบถ้วนแล้ว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(2)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ได้รับเลือกเข้าเป็นสมาชิกตามข้อบังคับที่ได้ลงลายมือ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ชื่อใน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ทะเบียนสมาชิกและได้ชำระค่าหุ้นตามจำนวนที่จะถือครบถ้วนแล้ว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297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ข้อบังคับสหกรณ์ออมทรัพย์ครูแม่ฮ่องสอน จำกัด พ.ศ.2563   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683568" y="2492896"/>
            <a:ext cx="7850834" cy="3744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32 คุณสมบัติของสมาชิก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สมาชิกต้องมีคุณสมบัติดังนี้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เป็นผู้เห็นชอบในวัตถุประสงค์ของสหกรณ์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เป็นบุคคลธรรมดาผู้มีสัญชาติไทย และบรรลุนิติภาวะ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  	ก.  เป็นข้าราชการประจำการ หรือข้าราชการบำนาญ หรือ ลูกจ้างประจำ หรือลูกจ้างบำเหน็จรายเดือน สังกัดกระทรวงศึกษาธิการประจำจังหวัดแม่ฮ่องสอน หรือ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ข. 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เป็นพนักงานหรือลูกจ้างประจำที่ทำหน้าที่เกี่ยวกับการจัดการศึกษาสังกัดองค์กรปกครองส่วนท้องถิ่น  สำนักงานคณะกรรมการส่งเสริมสวัสดิการและ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ภาพครูและบุคลากรทางการศึกษา สำนักงานคุรุ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สภาใน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จังหวัดแม่ฮ่องสอน หรือ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ค. 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เป็นเจ้าหน้าที่หรือลูกจ้างประจำของสหกรณ์นี้ 	                                 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เป็นผู้มีความประพฤติและนิสัยดีงาม 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5) มิได้เป็นสมาชิกในสหกรณ์ออมทรัพย์อื่นที่มีวัตถุประสงค์ในการให้กู้ยืมเงิน</a:t>
            </a:r>
          </a:p>
        </p:txBody>
      </p:sp>
    </p:spTree>
    <p:extLst>
      <p:ext uri="{BB962C8B-B14F-4D97-AF65-F5344CB8AC3E}">
        <p14:creationId xmlns:p14="http://schemas.microsoft.com/office/powerpoint/2010/main" val="48036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ข้อบังคับสหกรณ์ออมทรัพย์ครูแม่ฮ่องสอน จำกัด พ.ศ.2563   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683568" y="2492896"/>
            <a:ext cx="7850834" cy="3744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34 ค่าธรรมเนียมแรกเข้า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ผู้เข้าเป็นสมาชิกจะต้องชำระค่าธรรมเนียมแรกเข้าให้แก่สหกรณ์คนละหนึ่งร้อยบาท  และผู้ที่เคยลาออกจากการเป็นสมาชิก เข้าเป็นสมาชิกใหม่ต้องชำระค่าธรรมเนียมแรกเข้าให้แก่สหกรณ์คนละสองร้อยบาท ค่าธรรมเนียมแรกเข้านี้ให้ถือเป็นรายได้ของสหกรณ์จะเรียกคืนไม่ได้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35 สิทธิหน้าที่ในฐานะสมาชิก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ผู้เข้าเป็นสมาชิกต้องลงลายมือชื่อของ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ตนใน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ทะเบียนสมาชิกกับชำระค่าธรรมเนียมแรกเข้าและค่าหุ้นตามจำนวนที่จะถือครบถ้วน เมื่อได้ปฏิบัติดังนี้แล้วจึงจะถือว่าได้สิทธิในฐานะสมาชิก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707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ข้อบังคับสหกรณ์ออมทรัพย์ครูแม่ฮ่องสอน จำกัด พ.ศ.2563   </a:t>
            </a: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3568" y="2492896"/>
            <a:ext cx="7850834" cy="3744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ก) สิทธิของสมาชิกมีดังนี้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(1) เข้า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ประชุมใหญ่ เพื่อเสนอความคิดเห็นหรือออกเสียงลงคะแนน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(2) เข้าชื่อ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เรียกประชุมใหญ่วิสามัญ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(3) เสนอ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หรือได้รับเลือกตั้งเป็นกรรมการดำเนินการสหกรณ์หรือผู้ตรวจสอบกิจการสหกรณ์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(4) ได้รับ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บริการทางธุรกิจและทางวิชาการจากสหกรณ์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5) สิทธิอื่น ๆ ที่กำหนดไว้ในข้อบังคับของสหกรณ์</a:t>
            </a:r>
          </a:p>
          <a:p>
            <a:pPr marL="0" indent="0" algn="thaiDist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86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ข้อบังคับสหกรณ์ออมทรัพย์ครูแม่ฮ่องสอน จำกัด พ.ศ.2563   </a:t>
            </a: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3568" y="2492896"/>
            <a:ext cx="7850834" cy="3744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หน้าที่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ของสมาชิก  มีดังนี้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(1) ปฏิบัติ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ตามกฎหมาย ระเบียบ ข้อบังคับ มติ และคำสั่งของสหกรณ์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(2) เข้า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ประชุมทุกครั้งที่สหกรณ์นัดหมาย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(3) ส่งเสริม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สนับสนุนกิจการของสหกรณ์ เพื่อให้สหกรณ์เป็นองค์การที่เข็มแข็ง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(4) สอดส่อง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ดูแลกิจการของสหกรณ์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(5) ร่วมมือ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กับคณะกรรมการดำเนินการเพื่อพัฒนา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สหกรณ์ให้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เจริญรุ่งเรืองและมั่นคง</a:t>
            </a:r>
          </a:p>
        </p:txBody>
      </p:sp>
    </p:spTree>
    <p:extLst>
      <p:ext uri="{BB962C8B-B14F-4D97-AF65-F5344CB8AC3E}">
        <p14:creationId xmlns:p14="http://schemas.microsoft.com/office/powerpoint/2010/main" val="327139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58745" cy="1656184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2564904"/>
            <a:ext cx="7922840" cy="448457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33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สหกรณ์จะจัดตั้งขึ้นได้โดย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การจดทะเบียนตามพระราชบัญญัติ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 และ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วัตถุประสงค์เพื่อส่งเสริมผลประโยชนทางเศรษฐกิจและสังคมของบรรดาสมาชิกโดยวิธีช่วยตนเองและช่วยเหลือซึ่งกันและกันตามหลักการสหกรณ์และต้อง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มี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กิจการร่วมกันตามประเภทของสหกรณ์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ที่ขอจด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(2) มี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สมาชิกเป็นบุคคลธรรมดาและบรรลุนิติภาวะ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(3) มี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ทุนซึ่งแบ่งเป็นหุ้นมีมูลค่าเท่าๆกัน และสมาชิกแต่ละคนจะต้องถือหุ้นอย่างน้อยหนึ่งหุ้น แต่ไม่เกินหนึ่งในห้าของหุ้นที่ชำระแล้วทั้งหมด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(4) มี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สมาชิกซึ่งมีคุณสมบัติตามที่กำหนดในข้อบังคับภายใต้บทบัญญัติมาตรา 43(7)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710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8" y="2420888"/>
            <a:ext cx="7922842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33/1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สหกรณ์ที่จะรับจดทะเบียนตามมาตรา 33 แบ่งประเภทได้ ดังต่อไปนี้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(1) สหกรณ์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การเกษตร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(2) สหกรณ์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(3) สหกรณ์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นิคม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(4) สหกรณ์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ร้านค้า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(5) สหกรณ์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(6) สหกรณ์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ออมทรัพย์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(7) สหกรณ์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เครดิตยู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เนี่ยน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(8) สหกรณ์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อื่นตามที่กำหนดใน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กฎกระทรวง</a:t>
            </a: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ลักษณะ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ของสหกรณ์ที่จะรับจดทะเบียน วัตถุประสงค์ และขอบเขตแห่งการดำเนินกิจการที่จะพึงดำเนินการได้ของ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สหกรณ์แต่ละประเภทตามวรรคหนึ่งให้เป็นไปตามที่กำหนดในกฎกระทรวง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Bef>
                <a:spcPts val="0"/>
              </a:spcBef>
            </a:pP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0"/>
              </a:spcBef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</p:spTree>
    <p:extLst>
      <p:ext uri="{BB962C8B-B14F-4D97-AF65-F5344CB8AC3E}">
        <p14:creationId xmlns:p14="http://schemas.microsoft.com/office/powerpoint/2010/main" val="219636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8" y="2636912"/>
            <a:ext cx="7850834" cy="340445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ในการชำระค่าหุ้น สมาชิกจะนำค่าหุ้นหักกลบลบหนี้กับสหกรณ์ไม่ได้และสมาชิกมีความรับผิดเพียงไม่เกินจำนวนเงินค่าหุ้นที่ยังส่งใช้ไม่ครบมูลค่าหุ้นที่ตนถือ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ใน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ระหว่างที่สมาชิกภาพของสมาชิกยังไม่สิ้นสุดลง ห้ามมิให้เจ้าหนี้ของสมาชิกใช้สิทธิเรียกร้องหรืออายัดค่าหุ้นของสมาชิกผู้นั้น และเมื่อสมาชิกภาพของสมาชิกสิ้นสุดลง สหกรณ์มีสิทธินำเงินตามมูลค่าหุ้นที่สมาชิกมีอยู่มาหักกลบลบหนี้ที่สมาชิกผูกพันต้องชำระหนี้แก่สหกรณ์ได้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และ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ให้สหกรณ์มีฐานะเป็นเจ้าหนี้บุริมสิทธิพิเศษเหนือเงินค่าหุ้นนั้น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</p:spTree>
    <p:extLst>
      <p:ext uri="{BB962C8B-B14F-4D97-AF65-F5344CB8AC3E}">
        <p14:creationId xmlns:p14="http://schemas.microsoft.com/office/powerpoint/2010/main" val="241833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598" y="2348880"/>
            <a:ext cx="7778826" cy="3888432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42/1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สมาชิกได้ทำความ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ยินยอมเป็นหนังสือไว้กับสหกรณ์ให้ผู้บังคับบัญชาในหน่วยงานของรัฐ หรือนายจ้างในสถานประกอบการ หรือหน่วยงานอื่นใดที่สมาชิกปฏิบัติหน้าที่อยู่หัก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เงินเดือน            หรือ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ค่าจ้าง หรือเงินอื่นใดที่ถึงกำหนดจ่ายแก่สมาชิกนั้น เพื่อชำระหนี้หรือภาระ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ผูกพันอื่นที่มีต่อสหกรณ์ให้แก่สหกรณ์ตามจำนวนที่สหกรณ์แจ้งไป จนกว่าหนี้หรือภาระผูกพันอื่นนั้น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จะระงับสิ้นไป ให้หน่วยงานนั้นหักเงินดังกล่าวและส่งเงินที่หักไว้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นั้นให้แก่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สหกรณ์โดยพลัน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แสดงเจตนายินยอมตามวรรคหนึ่ง มิอาจจะถอนคืนได้ เว้นแต่สหกรณ์ให้ความยินยอม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หักเงินตามวรรคหนึ่ง ต้องหักให้สหกรณ์เป็นลำดับแรก ถัดจากหนี้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ภาษีอากรและการหักเงินเข้ากองทุนที่สมาชิกต้องถูกหักตามกฎหมายว่าด้วยกองทุนบำเหน็จบำนาญข้าราชการ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กฎหมายว่าด้วยกองทุนสำรองเลี้ยงชีพ กฎหมายว่าด้วยการคุ้มครองแรงงาน และกฎหมายว่าด้วยการ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ประกันสังคม</a:t>
            </a:r>
          </a:p>
          <a:p>
            <a:pPr marL="0" indent="0" algn="thaiDist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42/2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สมาชิกอาจทำหนังสือตั้งบุคคลหนึ่งหรือหลายคนเป็นผู้รับโอนประโยชน์ในเงินค่าหุ้น เงินฝาก หรือเงินอื่นใดจากสหกรณ์เมื่อตนถึงแก่ความตายโดยมอบไว้แก่สหกรณ์เป็น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58745" cy="1656184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</p:spTree>
    <p:extLst>
      <p:ext uri="{BB962C8B-B14F-4D97-AF65-F5344CB8AC3E}">
        <p14:creationId xmlns:p14="http://schemas.microsoft.com/office/powerpoint/2010/main" val="33010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2492896"/>
            <a:ext cx="7922842" cy="3476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43 ข้อบังคับของสหกรณ์อย่างน้อยต้องมีรายการ ดังต่อไปนี้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(1) ชื่อสหกรณ์ ซึ่งต้องมีคำว่า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อยู่ท้ายชื่อ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(2) ประเภทของสหกรณ์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(3) วัตถุประสงค์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(4) ที่ตั้งสำนักงานใหญ่และที่ตั้งสำนักงานสาขา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(5) ทุนซึ่งแบ่งเป็นหุ้น มูลค่าของหุ้น การชำระค่าหุ้นด้วยเงินหรือทรัพย์สินอื่น การขายและการโอนหุ้น ตลอดจนการจ่ายคืนค่าหุ้น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</p:spTree>
    <p:extLst>
      <p:ext uri="{BB962C8B-B14F-4D97-AF65-F5344CB8AC3E}">
        <p14:creationId xmlns:p14="http://schemas.microsoft.com/office/powerpoint/2010/main" val="214380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2636912"/>
            <a:ext cx="7922842" cy="333244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(6) ข้อกำหนดเกี่ยวกับการดำเนินงาน การบัญชี และการเงินของสหกรณ์</a:t>
            </a: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(7) คุณสมบัติของสมาชิก วิธีรับสมาชิก การขาดจากสมาชิกภาพ ตลอดจนสิทธิหน้าที่ของสมาชิก</a:t>
            </a: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(8) ข้อกำหนดเกี่ยวกับการประชุมใหญ่</a:t>
            </a: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(9) การเลือกตั้ง การดำรงตำแหน่ง การพ้นจากตำแหน่งและการประชุมของคณะกรรมการดำเนินการสหกรณ์</a:t>
            </a: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(10) การแต่งตั้ง การดำรงตำแหน่ง การพ้นจากตำแหน่ง การกำหนดอำนาจหน้าที่และความรับผิดชอบของผู้จัดการ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</p:spTree>
    <p:extLst>
      <p:ext uri="{BB962C8B-B14F-4D97-AF65-F5344CB8AC3E}">
        <p14:creationId xmlns:p14="http://schemas.microsoft.com/office/powerpoint/2010/main" val="198731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683568" y="2636912"/>
            <a:ext cx="7848872" cy="3332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44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การแก้ไขเพิ่มเติมข้อบังคับจะกระทำได้ก็แต่โดยมติของที่ประชุมใหญ่ และต้องนำข้อบังคับที่ได้แก้ไขเพิ่มเติมไปจดทะเบียนต่อนายทะเบียนสหกรณ์ภายในสามสิบวันนับแต่วันที่ที่ประชุมใหญ่ลงมติ เมื่อนายทะเบียนสหกรณ์ได้จดทะเบียนแล้วให้มีผลใช้บังคับได้</a:t>
            </a: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ในกรณีที่มีการแก้ไขเพิ่มเติมข้อบังคับโดยการเปลี่ยนชื่อสหกรณ์ให้สหกรณ์คืนใบสำคัญรับจด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ทะเบียนและให้นายทะเบียนสหกรณ์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ออกใบสำคัญรับจดทะเบียนการเปลี่ยนชื่อให้แก่สหกรณ์ด้วย</a:t>
            </a: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การแก้ไขเพิ่มเติมข้อบังคับและการเปลี่ยนแปลงชื่อของสหกรณ์นั้น ย่อมไม่กระทบกระเทือนถึงสิทธิหรือความรับผิดใดๆของสหกรณ์</a:t>
            </a:r>
          </a:p>
          <a:p>
            <a:pPr marL="0" indent="0" algn="thaiDist">
              <a:buNone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600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2636912"/>
            <a:ext cx="7922842" cy="354846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46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เพื่อปฏิบัติให้เป็นไปตามวัตถุประสงค์ ให้สหกรณ์มีอำนาจกระทำการดังต่อไปนี้ได้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(1) ดำเนิน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 การผลิต การค้า การบริการ และอุตสาหกรรมเพื่อประโยชน์ของสมาชิก</a:t>
            </a: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(2) ให้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สวัสดิการหรือการสงเคราะห์ตามสมควรแก่สมาชิกและครอบครัว</a:t>
            </a: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(3) ให้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ความช่วยเหลือทางวิชาการแก่สมาชิก</a:t>
            </a: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(4) ขอ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หรือรับความช่วยเหลือทางวิชาการจากทางราชการ หน่วยงานของต่างประเทศหรือบุคคลอื่นใด</a:t>
            </a:r>
          </a:p>
          <a:p>
            <a:pPr marL="0" indent="0" algn="thaiDist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71600" y="620688"/>
            <a:ext cx="7058745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พระราชบัญญัติสหกรณ์ พ.ศ.2542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(ฉบับแก้ไขเพิ่มเติม 2553 และ 2562)</a:t>
            </a:r>
          </a:p>
        </p:txBody>
      </p:sp>
    </p:spTree>
    <p:extLst>
      <p:ext uri="{BB962C8B-B14F-4D97-AF65-F5344CB8AC3E}">
        <p14:creationId xmlns:p14="http://schemas.microsoft.com/office/powerpoint/2010/main" val="1785230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1365</TotalTime>
  <Words>112</Words>
  <Application>Microsoft Office PowerPoint</Application>
  <PresentationFormat>นำเสนอทางหน้าจอ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5" baseType="lpstr">
      <vt:lpstr>TH SarabunPSK</vt:lpstr>
      <vt:lpstr>Arial</vt:lpstr>
      <vt:lpstr>Cordia New</vt:lpstr>
      <vt:lpstr>Garamond</vt:lpstr>
      <vt:lpstr>Angsana New</vt:lpstr>
      <vt:lpstr>Calibri</vt:lpstr>
      <vt:lpstr>ชีวภาพ</vt:lpstr>
      <vt:lpstr>พ.ร.บ. ข้อบังคับ สิทธิและหน้าที่ของสมาชิก</vt:lpstr>
      <vt:lpstr>พระราชบัญญัติสหกรณ์ พ.ศ.2542  (ฉบับแก้ไขเพิ่มเติม 2553 และ 2562)</vt:lpstr>
      <vt:lpstr>งานนำเสนอ PowerPoint</vt:lpstr>
      <vt:lpstr>งานนำเสนอ PowerPoint</vt:lpstr>
      <vt:lpstr>พระราชบัญญัติสหกรณ์ พ.ศ.2542  (ฉบับแก้ไขเพิ่มเติม 2553 และ 2562)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ข้อควรรู้ในรายงานประจำปี</dc:title>
  <dc:creator>Com-001</dc:creator>
  <cp:lastModifiedBy>USER</cp:lastModifiedBy>
  <cp:revision>64</cp:revision>
  <cp:lastPrinted>2022-03-25T04:02:21Z</cp:lastPrinted>
  <dcterms:created xsi:type="dcterms:W3CDTF">2021-05-25T03:19:06Z</dcterms:created>
  <dcterms:modified xsi:type="dcterms:W3CDTF">2022-04-18T07:04:05Z</dcterms:modified>
</cp:coreProperties>
</file>