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6" r:id="rId2"/>
    <p:sldMasterId id="2147483654" r:id="rId3"/>
    <p:sldMasterId id="2147483730" r:id="rId4"/>
  </p:sldMasterIdLst>
  <p:notesMasterIdLst>
    <p:notesMasterId r:id="rId52"/>
  </p:notesMasterIdLst>
  <p:handoutMasterIdLst>
    <p:handoutMasterId r:id="rId53"/>
  </p:handoutMasterIdLst>
  <p:sldIdLst>
    <p:sldId id="329" r:id="rId5"/>
    <p:sldId id="318" r:id="rId6"/>
    <p:sldId id="271" r:id="rId7"/>
    <p:sldId id="313" r:id="rId8"/>
    <p:sldId id="291" r:id="rId9"/>
    <p:sldId id="322" r:id="rId10"/>
    <p:sldId id="324" r:id="rId11"/>
    <p:sldId id="279" r:id="rId12"/>
    <p:sldId id="278" r:id="rId13"/>
    <p:sldId id="326" r:id="rId14"/>
    <p:sldId id="328" r:id="rId15"/>
    <p:sldId id="284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8" r:id="rId24"/>
    <p:sldId id="367" r:id="rId25"/>
    <p:sldId id="369" r:id="rId26"/>
    <p:sldId id="339" r:id="rId27"/>
    <p:sldId id="340" r:id="rId28"/>
    <p:sldId id="341" r:id="rId29"/>
    <p:sldId id="342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3" r:id="rId39"/>
    <p:sldId id="354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</p:sldIdLst>
  <p:sldSz cx="12192000" cy="6858000"/>
  <p:notesSz cx="6858000" cy="9947275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FreesiaUPC" panose="020B0604020202020204" pitchFamily="34" charset="-34"/>
      <p:regular r:id="rId58"/>
      <p:bold r:id="rId59"/>
      <p:italic r:id="rId60"/>
      <p:boldItalic r:id="rId61"/>
    </p:embeddedFont>
    <p:embeddedFont>
      <p:font typeface="Gill Sans MT" panose="020B0502020104020203" pitchFamily="34" charset="0"/>
      <p:regular r:id="rId62"/>
      <p:bold r:id="rId63"/>
      <p:italic r:id="rId64"/>
      <p:boldItalic r:id="rId65"/>
    </p:embeddedFont>
    <p:embeddedFont>
      <p:font typeface="Impact" panose="020B0806030902050204" pitchFamily="34" charset="0"/>
      <p:regular r:id="rId66"/>
    </p:embeddedFont>
    <p:embeddedFont>
      <p:font typeface="TH SarabunPSK" panose="020B0500040200020003" pitchFamily="34" charset="-34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FF"/>
    <a:srgbClr val="79BA27"/>
    <a:srgbClr val="D64D42"/>
    <a:srgbClr val="E79791"/>
    <a:srgbClr val="CAE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 autoAdjust="0"/>
    <p:restoredTop sz="96196" autoAdjust="0"/>
  </p:normalViewPr>
  <p:slideViewPr>
    <p:cSldViewPr snapToGrid="0" showGuides="1">
      <p:cViewPr varScale="1">
        <p:scale>
          <a:sx n="86" d="100"/>
          <a:sy n="86" d="100"/>
        </p:scale>
        <p:origin x="888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A41F-BFE5-4CFD-A21C-DBADFDC5F1AB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20E36-0862-45FD-8231-9A1ADF4BB5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88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9C6D-B944-48EE-8D7A-74EFDC56EAE9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354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9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70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1ED45-1E62-47E1-A0F0-902EC4694FB3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90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0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2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1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51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87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23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2F63-5068-4FD5-A995-A31811EA1E22}" type="slidenum">
              <a:rPr lang="th-TH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th-T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58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80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4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92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5776A32-7FC2-4F7F-AF78-E3CB44CC66BE}" type="datetimeFigureOut">
              <a:rPr lang="th-TH" smtClean="0"/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6185CC4-17D9-451F-B4F6-578FEE82AAE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653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31E232-56C4-4965-B15E-A5D5B3B781A7}" type="datetimeFigureOut">
              <a:rPr lang="th-TH" smtClean="0"/>
              <a:pPr>
                <a:defRPr/>
              </a:pPr>
              <a:t>22/12/65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85A00C-7C0E-47EF-9501-1DF1C8036C8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4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01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31E232-56C4-4965-B15E-A5D5B3B781A7}" type="datetimeFigureOut">
              <a:rPr lang="th-TH" smtClean="0"/>
              <a:pPr>
                <a:defRPr/>
              </a:pPr>
              <a:t>22/12/65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5A00C-7C0E-47EF-9501-1DF1C8036C8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5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592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1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57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81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71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569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1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99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82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6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3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19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27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8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79" r:id="rId12"/>
    <p:sldLayoutId id="2147483683" r:id="rId13"/>
    <p:sldLayoutId id="2147483681" r:id="rId14"/>
    <p:sldLayoutId id="2147483682" r:id="rId15"/>
    <p:sldLayoutId id="2147483685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528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" y="0"/>
            <a:ext cx="12187183" cy="684651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3" y="1931285"/>
            <a:ext cx="8764422" cy="5990871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851864" y="147801"/>
            <a:ext cx="1063143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</a:t>
            </a:r>
          </a:p>
          <a:p>
            <a:pPr algn="ctr"/>
            <a:r>
              <a:rPr lang="th-TH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และสวัสดิการสหกรณ์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14539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การชำระค่าหุ้น</a:t>
            </a:r>
          </a:p>
        </p:txBody>
      </p:sp>
      <p:sp>
        <p:nvSpPr>
          <p:cNvPr id="52" name="TextBox 3">
            <a:extLst>
              <a:ext uri="{FF2B5EF4-FFF2-40B4-BE49-F238E27FC236}">
                <a16:creationId xmlns:a16="http://schemas.microsoft.com/office/drawing/2014/main" id="{007F2D6F-9158-43CB-B277-7CF486B1A8B0}"/>
              </a:ext>
            </a:extLst>
          </p:cNvPr>
          <p:cNvSpPr txBox="1"/>
          <p:nvPr/>
        </p:nvSpPr>
        <p:spPr>
          <a:xfrm>
            <a:off x="2644587" y="1494897"/>
            <a:ext cx="9843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หุ้นละ 10 บาท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สมาชิกสามัญต้องชำระค่าหุ้นเป็นรายเดือนตามอัตราส่วนของจำนวนเงินได้รายเดือน ดังนี้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เงินเดือนไม่เกิน     15,000   บาท    		ส่งหุ้นเดือนละ    400 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15,001 - 20,000   บาท 		ส่งหุ้นเดือนละ    500 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20,001 - 25,000   บาท  		ส่งหุ้นเดือนละ    600 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25,001 - 30,000   บาท  		ส่งหุ้นเดือนละ    750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30,001 - 35,000   บาท 		ส่งหุ้นเดือนละ    900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35,001 - 40,000   บาท  		ส่งหุ้นเดือนละ  1,050  บาท</a:t>
            </a:r>
            <a:b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40,001 - 45,000   บาท 		ส่งหุ้นเดือนละ  1,200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 45,001 - 50,000   บาท  		ส่งหุ้นเดือนละ  1,350  บาท</a:t>
            </a:r>
          </a:p>
          <a:p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เงินเดือน เกินกว่า   50,001   บาท  		ส่งหุ้นเดือนละ  1,500  บาท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ชำระค่าหุ้นโดยวิธีหัก ณ ที่จ่าย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สมาชิกสมทบสามารถถือหุ้นได้สูงสุด 100,000 บาท</a:t>
            </a:r>
          </a:p>
          <a:p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ห้องเรียนนักลงทุ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3" y="645140"/>
            <a:ext cx="2578097" cy="24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1 เทคนิค โน้มน้าวใจให้ได้ทุน - โพสต์ทูเดย์ ข่าวการเงิน-หุ้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44" y="4140495"/>
            <a:ext cx="4079012" cy="27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การชำระค่าหุ้น</a:t>
            </a:r>
          </a:p>
        </p:txBody>
      </p:sp>
      <p:sp>
        <p:nvSpPr>
          <p:cNvPr id="52" name="TextBox 3">
            <a:extLst>
              <a:ext uri="{FF2B5EF4-FFF2-40B4-BE49-F238E27FC236}">
                <a16:creationId xmlns:a16="http://schemas.microsoft.com/office/drawing/2014/main" id="{007F2D6F-9158-43CB-B277-7CF486B1A8B0}"/>
              </a:ext>
            </a:extLst>
          </p:cNvPr>
          <p:cNvSpPr txBox="1"/>
          <p:nvPr/>
        </p:nvSpPr>
        <p:spPr>
          <a:xfrm>
            <a:off x="735107" y="1445950"/>
            <a:ext cx="10744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งดชำระค่าหุ้นรายเดือนได้เมื่อชำระค่าหุ้นมาแล้วไม่น้อยกว่า 240 เดือนและมีค่าหุ้นจำนวน </a:t>
            </a:r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100,000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ไม่มีหนี้ในฐานะผู้กู้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สมาชิกที่อายุครบหกสิบปีบริบูรณ์หรือเกษียณอายุราชการหรือเกษียณอายุจากงานประจำ หรือเป็นสมาชิกสหกรณ์มาแล้ว              ไม่น้อยกว่า 20 ปี และมีจำนวนหุ้นไม่น้อยกว่า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000 บาท สามารถถือหุ้นรายเดือนในอัตราเดือนละ  500  บาท                  โดยยื่นคำขอต่อคณะกรรมการดำเนินการหรือผู้ที่ได้รับมอบหมายตามแบบที่สหกรณ์กำหนด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กรณีจะถือหุ้นรายเดือนในอัตราที่สูงกว่าอัตราที่กำหนดไว้ หรือจะขอซื้อหุ้นเพิ่มขึ้นอีกสามารถยื่นหนังสือ แสดงความจำนง             ต่อคณะกรรมการดำเนินการ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สมาชิกจะโอนหรือถอนหุ้นในระหว่างที่ตนเป็นสมาชิกอยู่ไม่ได้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เมื่อสมาชิกภาพของสมาชิกสิ้นสุดลง สหกรณ์จะนำเงินตามมูลค่าหุ้นที่สมาชิกมีอยู่มาหักกลบลบหนี้ที่สมาชิกผูกพันต้องชำระหนี้แก่สหกรณ์</a:t>
            </a:r>
          </a:p>
        </p:txBody>
      </p:sp>
      <p:pic>
        <p:nvPicPr>
          <p:cNvPr id="1026" name="Picture 2" descr="ห้องเรียนนักลงทุ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5" y="4429124"/>
            <a:ext cx="2600325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C4640-E280-465D-A598-BAE556262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ช่องทางการติดต่อสหกรณ์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B455D0A4-7294-4383-817E-FE74E02B6A7A}"/>
              </a:ext>
            </a:extLst>
          </p:cNvPr>
          <p:cNvSpPr/>
          <p:nvPr/>
        </p:nvSpPr>
        <p:spPr>
          <a:xfrm>
            <a:off x="747961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24E880D7-5535-49E1-9DC5-82DE8921A739}"/>
              </a:ext>
            </a:extLst>
          </p:cNvPr>
          <p:cNvSpPr/>
          <p:nvPr/>
        </p:nvSpPr>
        <p:spPr>
          <a:xfrm>
            <a:off x="747961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7E0AFA9A-DC64-4E8B-B731-1157DF7E1FB8}"/>
              </a:ext>
            </a:extLst>
          </p:cNvPr>
          <p:cNvSpPr/>
          <p:nvPr/>
        </p:nvSpPr>
        <p:spPr>
          <a:xfrm>
            <a:off x="747961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294CF-5A1E-43CE-BF6B-AFAFC8C6AB9E}"/>
              </a:ext>
            </a:extLst>
          </p:cNvPr>
          <p:cNvSpPr txBox="1"/>
          <p:nvPr/>
        </p:nvSpPr>
        <p:spPr>
          <a:xfrm>
            <a:off x="1742778" y="2162640"/>
            <a:ext cx="285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สหกรณ์ออมทรัพย์ครูแม่ฮ่องสอน จำกัด</a:t>
            </a:r>
          </a:p>
          <a:p>
            <a:r>
              <a:rPr lang="th-TH" altLang="ko-KR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053611479, 0864313078 (เงินฝาก)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92E7EE-2454-4504-B033-EA0D2B2F404E}"/>
              </a:ext>
            </a:extLst>
          </p:cNvPr>
          <p:cNvSpPr txBox="1"/>
          <p:nvPr/>
        </p:nvSpPr>
        <p:spPr>
          <a:xfrm>
            <a:off x="1704400" y="3839655"/>
            <a:ext cx="272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อ.ปางมะผ้า 0908916648</a:t>
            </a:r>
            <a:endParaRPr lang="ko-KR" alt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92460F-4170-44A4-9F03-7101E4D9E391}"/>
              </a:ext>
            </a:extLst>
          </p:cNvPr>
          <p:cNvSpPr txBox="1"/>
          <p:nvPr/>
        </p:nvSpPr>
        <p:spPr>
          <a:xfrm>
            <a:off x="1708915" y="5387665"/>
            <a:ext cx="24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</a:t>
            </a:r>
            <a:r>
              <a:rPr lang="th-TH" altLang="ko-KR" b="1" dirty="0" err="1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ปาย</a:t>
            </a:r>
            <a:r>
              <a:rPr lang="th-TH" altLang="ko-KR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0993714442</a:t>
            </a:r>
            <a:endParaRPr lang="ko-KR" altLang="en-US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21D08BE4-BEFB-4985-B044-CF1449AAAE99}"/>
              </a:ext>
            </a:extLst>
          </p:cNvPr>
          <p:cNvSpPr/>
          <p:nvPr/>
        </p:nvSpPr>
        <p:spPr>
          <a:xfrm>
            <a:off x="10747226" y="2107299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D54EC271-CBA6-4ACD-83D5-D1056D2F471C}"/>
              </a:ext>
            </a:extLst>
          </p:cNvPr>
          <p:cNvSpPr/>
          <p:nvPr/>
        </p:nvSpPr>
        <p:spPr>
          <a:xfrm>
            <a:off x="10747226" y="3665398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7FA65702-D32B-479E-B839-2CFFF04614D2}"/>
              </a:ext>
            </a:extLst>
          </p:cNvPr>
          <p:cNvSpPr/>
          <p:nvPr/>
        </p:nvSpPr>
        <p:spPr>
          <a:xfrm>
            <a:off x="10747226" y="522349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24470-C195-453E-9557-9DE7DEDBD383}"/>
              </a:ext>
            </a:extLst>
          </p:cNvPr>
          <p:cNvSpPr txBox="1"/>
          <p:nvPr/>
        </p:nvSpPr>
        <p:spPr>
          <a:xfrm>
            <a:off x="7870484" y="2343808"/>
            <a:ext cx="268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</a:t>
            </a:r>
            <a:r>
              <a:rPr lang="th-TH" altLang="ko-KR" b="1" dirty="0" err="1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ขุนยวม</a:t>
            </a:r>
            <a:r>
              <a:rPr lang="th-TH" altLang="ko-KR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0992969777</a:t>
            </a:r>
            <a:endParaRPr lang="ko-KR" altLang="en-US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CA33-4607-41E3-8C8A-9FABBBBE39D2}"/>
              </a:ext>
            </a:extLst>
          </p:cNvPr>
          <p:cNvSpPr txBox="1"/>
          <p:nvPr/>
        </p:nvSpPr>
        <p:spPr>
          <a:xfrm>
            <a:off x="7913957" y="3808526"/>
            <a:ext cx="286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อ.แม่ลาน้อย 0619019995</a:t>
            </a:r>
            <a:endParaRPr lang="ko-KR" alt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90E90-050B-496A-96A3-14E7ECA82F7B}"/>
              </a:ext>
            </a:extLst>
          </p:cNvPr>
          <p:cNvSpPr txBox="1"/>
          <p:nvPr/>
        </p:nvSpPr>
        <p:spPr>
          <a:xfrm>
            <a:off x="7996520" y="5398870"/>
            <a:ext cx="287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อ.แม่สะเรียง 0882631089</a:t>
            </a:r>
            <a:endParaRPr lang="ko-KR" altLang="en-US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ตัวแทนรูปภาพ 4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r="24228"/>
          <a:stretch>
            <a:fillRect/>
          </a:stretch>
        </p:blipFill>
        <p:spPr/>
      </p:pic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972354" y="224364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955608" y="379885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980873" y="5346077"/>
            <a:ext cx="271294" cy="45518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10988100" y="2246532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10988100" y="3780341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10988100" y="533758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0" grpId="0" animBg="1"/>
      <p:bldP spid="12" grpId="0"/>
      <p:bldP spid="15" grpId="0"/>
      <p:bldP spid="18" grpId="0"/>
      <p:bldP spid="20" grpId="0" animBg="1"/>
      <p:bldP spid="21" grpId="0" animBg="1"/>
      <p:bldP spid="22" grpId="0" animBg="1"/>
      <p:bldP spid="24" grpId="0"/>
      <p:bldP spid="27" grpId="0"/>
      <p:bldP spid="30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40" y="-50064"/>
            <a:ext cx="12242139" cy="6908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3969" y="2076036"/>
            <a:ext cx="778830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spc="50" dirty="0">
                <a:ln w="11430"/>
                <a:solidFill>
                  <a:srgbClr val="2465B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การให้บริการเงินกู้แก่สมาชิก</a:t>
            </a:r>
          </a:p>
        </p:txBody>
      </p:sp>
      <p:pic>
        <p:nvPicPr>
          <p:cNvPr id="1026" name="Picture 2" descr="\\192.168.1.88\e\Everything\โลโก้สหกรณ์ใหม่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22" y="251897"/>
            <a:ext cx="2016224" cy="19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22683" y="3807373"/>
            <a:ext cx="6418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2465B4"/>
                </a:solidFill>
                <a:latin typeface="TH SarabunPSK" pitchFamily="34" charset="-34"/>
                <a:cs typeface="TH SarabunPSK" pitchFamily="34" charset="-34"/>
              </a:rPr>
              <a:t>อัตราดอกเบี้ย ร้อยละ 5.75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5" t="33240" r="5004" b="35956"/>
          <a:stretch/>
        </p:blipFill>
        <p:spPr>
          <a:xfrm rot="776654">
            <a:off x="3601637" y="3516279"/>
            <a:ext cx="1003089" cy="11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719" y="450353"/>
            <a:ext cx="446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คุณสมบัติผู้มีสิทธิ์กู้</a:t>
            </a:r>
          </a:p>
        </p:txBody>
      </p:sp>
      <p:sp>
        <p:nvSpPr>
          <p:cNvPr id="12" name="ดาว 5 แฉก 11"/>
          <p:cNvSpPr/>
          <p:nvPr/>
        </p:nvSpPr>
        <p:spPr>
          <a:xfrm>
            <a:off x="2815680" y="1294732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9036" y="129473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เป็นสมาชิกสหกรณ์ </a:t>
            </a:r>
            <a:endParaRPr lang="th-TH" sz="2800" dirty="0"/>
          </a:p>
        </p:txBody>
      </p:sp>
      <p:sp>
        <p:nvSpPr>
          <p:cNvPr id="16" name="ดาว 5 แฉก 15"/>
          <p:cNvSpPr/>
          <p:nvPr/>
        </p:nvSpPr>
        <p:spPr>
          <a:xfrm>
            <a:off x="2804724" y="1884308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9036" y="1774633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ต้องมีหุ้นไม่ต่ำกว่า 10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,000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บาท</a:t>
            </a:r>
          </a:p>
        </p:txBody>
      </p:sp>
      <p:sp>
        <p:nvSpPr>
          <p:cNvPr id="18" name="ดาว 5 แฉก 17"/>
          <p:cNvSpPr/>
          <p:nvPr/>
        </p:nvSpPr>
        <p:spPr>
          <a:xfrm>
            <a:off x="2839861" y="2477319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9036" y="237565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มีหลักประกันเพื่อความมั่นคงของสมาชิก</a:t>
            </a:r>
          </a:p>
        </p:txBody>
      </p:sp>
      <p:sp>
        <p:nvSpPr>
          <p:cNvPr id="21" name="ดาว 5 แฉก 20"/>
          <p:cNvSpPr/>
          <p:nvPr/>
        </p:nvSpPr>
        <p:spPr>
          <a:xfrm>
            <a:off x="2850878" y="3029032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7688" y="2978220"/>
            <a:ext cx="545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สมาชิกต้องถือหุ้นไม่น้อยกว่า ร้อยละ 15 ของวงเงินกู้</a:t>
            </a:r>
          </a:p>
        </p:txBody>
      </p:sp>
      <p:sp>
        <p:nvSpPr>
          <p:cNvPr id="23" name="ดาว 5 แฉก 22"/>
          <p:cNvSpPr/>
          <p:nvPr/>
        </p:nvSpPr>
        <p:spPr>
          <a:xfrm>
            <a:off x="2843361" y="3594823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7688" y="3501440"/>
            <a:ext cx="8636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ต้องมีเงินได้รายเดือน</a:t>
            </a:r>
            <a:r>
              <a:rPr lang="th-TH" sz="2800" b="1">
                <a:latin typeface="TH SarabunPSK" pitchFamily="34" charset="-34"/>
                <a:cs typeface="TH SarabunPSK" pitchFamily="34" charset="-34"/>
              </a:rPr>
              <a:t>คงเหลือหลังจาก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หักชำระหนี้ตามที่หน่วยงานเจ้าสังกัดกำหนด หรือ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เงินได้รายเดือนคงเหลือหลังจากหักชำระหนี้ไม่น้อยกว่าห้าพันบาทและหน่วยงานเจ้าสังกัดสามารถหักเงิน ณ ที่จ่ายเพื่อชำระหนี้ต่อสหกรณ์ได้</a:t>
            </a:r>
          </a:p>
        </p:txBody>
      </p:sp>
      <p:sp>
        <p:nvSpPr>
          <p:cNvPr id="25" name="ดาว 5 แฉก 24"/>
          <p:cNvSpPr/>
          <p:nvPr/>
        </p:nvSpPr>
        <p:spPr>
          <a:xfrm>
            <a:off x="2801570" y="4832830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9036" y="478201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ต้องผ่านการอบรมสมาชิกใหม่</a:t>
            </a:r>
          </a:p>
        </p:txBody>
      </p:sp>
      <p:sp>
        <p:nvSpPr>
          <p:cNvPr id="26" name="ดาว 5 แฉก 25"/>
          <p:cNvSpPr/>
          <p:nvPr/>
        </p:nvSpPr>
        <p:spPr>
          <a:xfrm>
            <a:off x="2850878" y="5345270"/>
            <a:ext cx="360040" cy="360040"/>
          </a:xfrm>
          <a:prstGeom prst="star5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9036" y="526125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มีบัญชีเงินฝากกับสหกรณ์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01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5" grpId="0"/>
      <p:bldP spid="18" grpId="0" animBg="1"/>
      <p:bldP spid="19" grpId="0"/>
      <p:bldP spid="21" grpId="0" animBg="1"/>
      <p:bldP spid="17" grpId="0"/>
      <p:bldP spid="23" grpId="0" animBg="1"/>
      <p:bldP spid="22" grpId="0"/>
      <p:bldP spid="25" grpId="0" animBg="1"/>
      <p:bldP spid="24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9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5019" y="861370"/>
            <a:ext cx="694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หลักประกันเงินกู้ กรณีใช้บุคคลค้ำประกัน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300567" y="1736528"/>
          <a:ext cx="5328592" cy="3465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531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จำนวนเงินกู้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ผู้ค้ำ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51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ไม่เกิน 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คน 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112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200,001 – 1,000,000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1,000,001 – 1,500,000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548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1,500,001 – 2,000,000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82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2,000,001 – 2,500,000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31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2,500,001 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ขึ้นไป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คน</a:t>
                      </a:r>
                      <a:endParaRPr lang="en-US" sz="2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51"/>
          </a:xfrm>
          <a:prstGeom prst="rect">
            <a:avLst/>
          </a:prstGeom>
        </p:spPr>
      </p:pic>
      <p:sp>
        <p:nvSpPr>
          <p:cNvPr id="5" name="หัวใจ 4"/>
          <p:cNvSpPr/>
          <p:nvPr/>
        </p:nvSpPr>
        <p:spPr>
          <a:xfrm>
            <a:off x="3503712" y="2204864"/>
            <a:ext cx="576064" cy="432048"/>
          </a:xfrm>
          <a:prstGeom prst="heart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4373102" y="2097722"/>
            <a:ext cx="389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2465B4"/>
                </a:solidFill>
                <a:latin typeface="TH SarabunPSK" pitchFamily="34" charset="-34"/>
                <a:cs typeface="TH SarabunPSK" pitchFamily="34" charset="-34"/>
              </a:rPr>
              <a:t>เงินกู้ฉุกเฉิน</a:t>
            </a:r>
          </a:p>
        </p:txBody>
      </p:sp>
      <p:sp>
        <p:nvSpPr>
          <p:cNvPr id="12" name="หัวใจ 11"/>
          <p:cNvSpPr/>
          <p:nvPr/>
        </p:nvSpPr>
        <p:spPr>
          <a:xfrm>
            <a:off x="3503712" y="3142114"/>
            <a:ext cx="576064" cy="432048"/>
          </a:xfrm>
          <a:prstGeom prst="heart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365074" y="2998694"/>
            <a:ext cx="389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เงินกู้สามัญ</a:t>
            </a:r>
          </a:p>
        </p:txBody>
      </p:sp>
      <p:sp>
        <p:nvSpPr>
          <p:cNvPr id="14" name="หัวใจ 13"/>
          <p:cNvSpPr/>
          <p:nvPr/>
        </p:nvSpPr>
        <p:spPr>
          <a:xfrm>
            <a:off x="3503712" y="4028304"/>
            <a:ext cx="576064" cy="432048"/>
          </a:xfrm>
          <a:prstGeom prst="heart">
            <a:avLst/>
          </a:prstGeom>
          <a:solidFill>
            <a:srgbClr val="FD7FAF"/>
          </a:solidFill>
          <a:ln>
            <a:solidFill>
              <a:srgbClr val="FD7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373102" y="3917354"/>
            <a:ext cx="389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เงินกู้พิเศษ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5073" y="864882"/>
            <a:ext cx="65111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2465B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ประเภทเงินกู้</a:t>
            </a:r>
          </a:p>
        </p:txBody>
      </p:sp>
    </p:spTree>
    <p:extLst>
      <p:ext uri="{BB962C8B-B14F-4D97-AF65-F5344CB8AC3E}">
        <p14:creationId xmlns:p14="http://schemas.microsoft.com/office/powerpoint/2010/main" val="1266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 animBg="1"/>
      <p:bldP spid="13" grpId="0"/>
      <p:bldP spid="14" grpId="0" animBg="1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62" y="-60325"/>
            <a:ext cx="12276210" cy="6927290"/>
          </a:xfrm>
          <a:prstGeom prst="rect">
            <a:avLst/>
          </a:prstGeom>
        </p:spPr>
      </p:pic>
      <p:sp>
        <p:nvSpPr>
          <p:cNvPr id="8" name="ลูกศรขวาท้ายขีด 7"/>
          <p:cNvSpPr/>
          <p:nvPr/>
        </p:nvSpPr>
        <p:spPr>
          <a:xfrm>
            <a:off x="3071664" y="2347665"/>
            <a:ext cx="360040" cy="432048"/>
          </a:xfrm>
          <a:prstGeom prst="stripedRightArrow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7727" y="2204865"/>
            <a:ext cx="6886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กู้ได้หนึ่งเท่าของเงินได้รายเดือนแต่ไม่เกิน 50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,000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บาท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และไม่เกินค่าหุ้นที่มีอยู่</a:t>
            </a:r>
          </a:p>
        </p:txBody>
      </p:sp>
      <p:sp>
        <p:nvSpPr>
          <p:cNvPr id="17" name="ลูกศรขวาท้ายขีด 16"/>
          <p:cNvSpPr/>
          <p:nvPr/>
        </p:nvSpPr>
        <p:spPr>
          <a:xfrm>
            <a:off x="3071664" y="3475166"/>
            <a:ext cx="360040" cy="432048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7728" y="339916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ส่งชำระไม่เกิน 12 งวด</a:t>
            </a:r>
          </a:p>
        </p:txBody>
      </p:sp>
      <p:sp>
        <p:nvSpPr>
          <p:cNvPr id="19" name="AutoShape 2" descr="Money on Cloud : ระบบสินเชื่อบุคคลเพื่อประกอบอาชีพ | G-ABLE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" name="AutoShape 4" descr="Money on Cloud : ระบบสินเชื่อบุคคลเพื่อประกอบอาชีพ | G-ABLE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55" y="4101150"/>
            <a:ext cx="5694817" cy="2623646"/>
          </a:xfrm>
          <a:prstGeom prst="rect">
            <a:avLst/>
          </a:prstGeom>
        </p:spPr>
      </p:pic>
      <p:sp>
        <p:nvSpPr>
          <p:cNvPr id="12" name="ลูกศรขวาท้ายขีด 11"/>
          <p:cNvSpPr/>
          <p:nvPr/>
        </p:nvSpPr>
        <p:spPr>
          <a:xfrm>
            <a:off x="3071664" y="4295853"/>
            <a:ext cx="360040" cy="432048"/>
          </a:xfrm>
          <a:prstGeom prst="stripedRightArrow">
            <a:avLst/>
          </a:prstGeom>
          <a:solidFill>
            <a:srgbClr val="B4D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3647728" y="4219852"/>
            <a:ext cx="552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ชำระต้นเงินมาแล้ว 1 งวด สามารถยื่นกู้ใหม่ได้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5073" y="864882"/>
            <a:ext cx="65111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เงินกู้ฉุกเฉิน (</a:t>
            </a:r>
            <a:r>
              <a:rPr lang="th-TH" sz="6000" b="1" spc="50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ฉฉ</a:t>
            </a:r>
            <a:r>
              <a:rPr lang="th-TH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9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 animBg="1"/>
      <p:bldP spid="18" grpId="0"/>
      <p:bldP spid="12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18"/>
            <a:ext cx="12192000" cy="6879771"/>
          </a:xfrm>
          <a:prstGeom prst="rect">
            <a:avLst/>
          </a:prstGeom>
        </p:spPr>
      </p:pic>
      <p:sp>
        <p:nvSpPr>
          <p:cNvPr id="5" name="ลูกศรขวาท้ายขีด 4"/>
          <p:cNvSpPr/>
          <p:nvPr/>
        </p:nvSpPr>
        <p:spPr>
          <a:xfrm>
            <a:off x="1663491" y="1786286"/>
            <a:ext cx="288032" cy="288032"/>
          </a:xfrm>
          <a:prstGeom prst="stripedRightArrow">
            <a:avLst/>
          </a:prstGeom>
          <a:solidFill>
            <a:srgbClr val="2F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7346" y="166101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กู้ได้ไม่เกิน 80 เท่าของเงินได้รายเดือน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6201" y="1967183"/>
            <a:ext cx="277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สิทธิกู้ตามช่วงอายุ ดังนี้</a:t>
            </a: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6318802" y="2768089"/>
          <a:ext cx="5242926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อายุสมาชิก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กู้ได้ไม่เกิน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ไม่ถึง 2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00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ปีขึ้นไป – 4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,500,000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ปีขึ้นไป – 6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 ปีขึ้นไป – 8 ปี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E5E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 ปีขึ้นไป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749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3,000,000 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บาท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B1C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ลูกศรขวาท้ายขีด 12"/>
          <p:cNvSpPr/>
          <p:nvPr/>
        </p:nvSpPr>
        <p:spPr>
          <a:xfrm>
            <a:off x="1663491" y="2415428"/>
            <a:ext cx="288032" cy="288032"/>
          </a:xfrm>
          <a:prstGeom prst="stripedRightArrow">
            <a:avLst/>
          </a:prstGeom>
          <a:solidFill>
            <a:srgbClr val="2F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3311" y="2310441"/>
            <a:ext cx="319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ส่งชำระไม่เกิน 170 งวด</a:t>
            </a:r>
          </a:p>
        </p:txBody>
      </p:sp>
      <p:sp>
        <p:nvSpPr>
          <p:cNvPr id="16" name="ลูกศรขวาท้ายขีด 15"/>
          <p:cNvSpPr/>
          <p:nvPr/>
        </p:nvSpPr>
        <p:spPr>
          <a:xfrm>
            <a:off x="1663491" y="3140968"/>
            <a:ext cx="288032" cy="288032"/>
          </a:xfrm>
          <a:prstGeom prst="stripedRightArrow">
            <a:avLst/>
          </a:prstGeom>
          <a:solidFill>
            <a:srgbClr val="2F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059611" y="290904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บุคคลค้ำประกัน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1672" y="434409"/>
            <a:ext cx="65111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2F16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 (</a:t>
            </a:r>
            <a:r>
              <a:rPr lang="th-TH" sz="6000" b="1" spc="50" dirty="0" err="1">
                <a:ln w="11430"/>
                <a:solidFill>
                  <a:srgbClr val="2F16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สค</a:t>
            </a:r>
            <a:r>
              <a:rPr lang="th-TH" sz="6000" b="1" spc="50" dirty="0">
                <a:ln w="11430"/>
                <a:solidFill>
                  <a:srgbClr val="2F16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27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3" grpId="0" animBg="1"/>
      <p:bldP spid="14" grpId="0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44"/>
            <a:ext cx="12192000" cy="6879771"/>
          </a:xfrm>
          <a:prstGeom prst="rect">
            <a:avLst/>
          </a:prstGeom>
        </p:spPr>
      </p:pic>
      <p:sp>
        <p:nvSpPr>
          <p:cNvPr id="13" name="ลูกศรขวาท้ายขีด 12"/>
          <p:cNvSpPr/>
          <p:nvPr/>
        </p:nvSpPr>
        <p:spPr>
          <a:xfrm>
            <a:off x="3448888" y="3951282"/>
            <a:ext cx="288032" cy="288032"/>
          </a:xfrm>
          <a:prstGeom prst="stripedRightArrow">
            <a:avLst/>
          </a:prstGeom>
          <a:solidFill>
            <a:srgbClr val="D7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890" y="3762219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ใช้หุ้นค้ำประกันเงินกู้</a:t>
            </a:r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3448888" y="3318658"/>
            <a:ext cx="288032" cy="288032"/>
          </a:xfrm>
          <a:prstGeom prst="stripedRightArrow">
            <a:avLst/>
          </a:prstGeom>
          <a:solidFill>
            <a:srgbClr val="E7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890" y="309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ต้องไม่มีหนี้เงินกู้อื่น</a:t>
            </a:r>
          </a:p>
        </p:txBody>
      </p:sp>
      <p:sp>
        <p:nvSpPr>
          <p:cNvPr id="16" name="ลูกศรขวาท้ายขีด 15"/>
          <p:cNvSpPr/>
          <p:nvPr/>
        </p:nvSpPr>
        <p:spPr>
          <a:xfrm>
            <a:off x="3448888" y="2151830"/>
            <a:ext cx="288032" cy="288032"/>
          </a:xfrm>
          <a:prstGeom prst="stripedRightArrow">
            <a:avLst/>
          </a:prstGeom>
          <a:solidFill>
            <a:srgbClr val="E7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890" y="199329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กู้ได้ร้อยละ 90 ของค่าหุ้นที่มีอยู่</a:t>
            </a:r>
          </a:p>
        </p:txBody>
      </p:sp>
      <p:sp>
        <p:nvSpPr>
          <p:cNvPr id="18" name="ลูกศรขวาท้ายขีด 17"/>
          <p:cNvSpPr/>
          <p:nvPr/>
        </p:nvSpPr>
        <p:spPr>
          <a:xfrm>
            <a:off x="3448888" y="2777039"/>
            <a:ext cx="288032" cy="288032"/>
          </a:xfrm>
          <a:prstGeom prst="stripedRightArrow">
            <a:avLst/>
          </a:prstGeom>
          <a:solidFill>
            <a:srgbClr val="D7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890" y="256861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 170 งวด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8B0AE"/>
              </a:clrFrom>
              <a:clrTo>
                <a:srgbClr val="38B0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32" y="4439396"/>
            <a:ext cx="4104456" cy="25310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5073" y="864882"/>
            <a:ext cx="7309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E797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เงินกู้สามัญไม่เกินค่าหุ้น (</a:t>
            </a:r>
            <a:r>
              <a:rPr lang="th-TH" sz="6000" b="1" spc="50" dirty="0" err="1">
                <a:ln w="11430"/>
                <a:solidFill>
                  <a:srgbClr val="E797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6000" b="1" spc="50" dirty="0">
                <a:ln w="11430"/>
                <a:solidFill>
                  <a:srgbClr val="E7979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97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70D55-8FF6-40DA-9EA1-48105DE61A65}"/>
              </a:ext>
            </a:extLst>
          </p:cNvPr>
          <p:cNvSpPr txBox="1"/>
          <p:nvPr/>
        </p:nvSpPr>
        <p:spPr>
          <a:xfrm>
            <a:off x="1963859" y="250431"/>
            <a:ext cx="663922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ea typeface="Arial Unicode MS" panose="020B0604020202020204" pitchFamily="34" charset="-128"/>
                <a:cs typeface="TH SarabunPSK" panose="020B0500040200020003" pitchFamily="34" charset="-34"/>
              </a:rPr>
              <a:t>การให้บริการ                ทางการเงิน</a:t>
            </a:r>
            <a:endParaRPr lang="ko-KR" alt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ea typeface="Arial Unicode MS" panose="020B0604020202020204" pitchFamily="34" charset="-128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3C9C0D97-C3B9-46BB-8962-481C937CA355}"/>
              </a:ext>
            </a:extLst>
          </p:cNvPr>
          <p:cNvSpPr txBox="1">
            <a:spLocks/>
          </p:cNvSpPr>
          <p:nvPr/>
        </p:nvSpPr>
        <p:spPr>
          <a:xfrm>
            <a:off x="3063838" y="1132817"/>
            <a:ext cx="8244916" cy="38939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กู้ได้ไม่เกิน  8 เท่าของเงินได้รายเดือน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ไม่เกิน 200,000 บาท /ไม่เกินค่าหุ้น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 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90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งวด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บุคคลค้ำประกัน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2919822" y="2132345"/>
            <a:ext cx="288032" cy="288032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3" name="ลูกศรขวาท้ายขีด 12"/>
          <p:cNvSpPr/>
          <p:nvPr/>
        </p:nvSpPr>
        <p:spPr>
          <a:xfrm>
            <a:off x="2919822" y="2681486"/>
            <a:ext cx="288032" cy="288032"/>
          </a:xfrm>
          <a:prstGeom prst="stripedRightArrow">
            <a:avLst/>
          </a:prstGeom>
          <a:solidFill>
            <a:srgbClr val="DBB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2919822" y="3247678"/>
            <a:ext cx="288032" cy="288032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2899801" y="3793490"/>
            <a:ext cx="288032" cy="288032"/>
          </a:xfrm>
          <a:prstGeom prst="stripedRightArrow">
            <a:avLst/>
          </a:prstGeom>
          <a:solidFill>
            <a:srgbClr val="DBB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solidFill>
                <a:schemeClr val="tx1"/>
              </a:solidFill>
            </a:endParaRPr>
          </a:p>
        </p:txBody>
      </p:sp>
      <p:pic>
        <p:nvPicPr>
          <p:cNvPr id="16" name="Picture 2" descr="วิธีการประมวลผลข้อมูล - Ts559/num13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31" y="3736171"/>
            <a:ext cx="2232248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57082" y="704696"/>
            <a:ext cx="7309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DBB40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</a:t>
            </a:r>
            <a:r>
              <a:rPr lang="en-US" sz="6000" b="1" spc="50" dirty="0">
                <a:ln w="11430"/>
                <a:solidFill>
                  <a:srgbClr val="DBB40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ATM</a:t>
            </a:r>
            <a:r>
              <a:rPr lang="th-TH" sz="6000" b="1" spc="50" dirty="0">
                <a:ln w="11430"/>
                <a:solidFill>
                  <a:srgbClr val="DBB40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(สอ)</a:t>
            </a:r>
          </a:p>
        </p:txBody>
      </p:sp>
    </p:spTree>
    <p:extLst>
      <p:ext uri="{BB962C8B-B14F-4D97-AF65-F5344CB8AC3E}">
        <p14:creationId xmlns:p14="http://schemas.microsoft.com/office/powerpoint/2010/main" val="15334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"/>
            <a:ext cx="12192000" cy="68797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99462" y="1807037"/>
            <a:ext cx="885515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248" y="2769187"/>
            <a:ext cx="885515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ตามโครงการที่คณะกรรมการกำหนด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30445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3C9C0D97-C3B9-46BB-8962-481C937CA355}"/>
              </a:ext>
            </a:extLst>
          </p:cNvPr>
          <p:cNvSpPr txBox="1">
            <a:spLocks/>
          </p:cNvSpPr>
          <p:nvPr/>
        </p:nvSpPr>
        <p:spPr>
          <a:xfrm>
            <a:off x="1474237" y="2295749"/>
            <a:ext cx="10035287" cy="147965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เพื่อช่วยเหลือสมาชิกผู้ค้ำประกันให้บรรเทาความเดือดร้อนจากการต้องรับชำระหนี้แทนผู้กู้ </a:t>
            </a:r>
          </a:p>
          <a:p>
            <a:pPr marL="0" indent="0" algn="ctr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และผู้กู้ไม่สามารถชำระหนี้ต่อสหกรณ์ฯ ได้โดยสิ้นเชิง</a:t>
            </a:r>
          </a:p>
          <a:p>
            <a:pPr marL="457200" lvl="1" indent="0">
              <a:spcBef>
                <a:spcPts val="550"/>
              </a:spcBef>
              <a:buClr>
                <a:srgbClr val="FF6600"/>
              </a:buClr>
              <a:buSzPct val="80000"/>
              <a:buNone/>
              <a:defRPr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3038027" y="3487374"/>
            <a:ext cx="288032" cy="288032"/>
          </a:xfrm>
          <a:prstGeom prst="stripedRightArrow">
            <a:avLst/>
          </a:prstGeom>
          <a:solidFill>
            <a:srgbClr val="E7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3646" y="993668"/>
            <a:ext cx="98663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เงินกู้สามัญตามโครงการช่วยเหลือสมาชิกผู้ค้ำประกัน</a:t>
            </a:r>
          </a:p>
        </p:txBody>
      </p:sp>
      <p:sp>
        <p:nvSpPr>
          <p:cNvPr id="10" name="ลูกศรขวาท้ายขีด 9"/>
          <p:cNvSpPr/>
          <p:nvPr/>
        </p:nvSpPr>
        <p:spPr>
          <a:xfrm>
            <a:off x="3038027" y="4484699"/>
            <a:ext cx="288032" cy="288032"/>
          </a:xfrm>
          <a:prstGeom prst="stripedRightArrow">
            <a:avLst/>
          </a:prstGeom>
          <a:solidFill>
            <a:srgbClr val="E7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ลูกศรขวาท้ายขีด 10"/>
          <p:cNvSpPr/>
          <p:nvPr/>
        </p:nvSpPr>
        <p:spPr>
          <a:xfrm>
            <a:off x="3038027" y="3998499"/>
            <a:ext cx="288032" cy="288032"/>
          </a:xfrm>
          <a:prstGeom prst="stripedRightArrow">
            <a:avLst/>
          </a:prstGeom>
          <a:solidFill>
            <a:srgbClr val="B1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3131" y="3309787"/>
            <a:ext cx="8190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กู้ได้สูงสุดเท่ากับจำนวนที่ต้องชำระหนี้แทนผู้กู้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ส่งชำระ 240 งวด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อัตราดอกเบี้ย </a:t>
            </a:r>
            <a:r>
              <a:rPr lang="th-TH" sz="3200" b="1" u="sng" dirty="0">
                <a:latin typeface="TH SarabunPSK" pitchFamily="34" charset="-34"/>
                <a:cs typeface="TH SarabunPSK" pitchFamily="34" charset="-34"/>
              </a:rPr>
              <a:t>ครึ่งหนึ่ง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ของอัตราดอกเบี้ยตามประกาศสหกรณ์ฯ 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เรื่องอัตราดอกเบี้ยเงินกู้แก่สมาชิก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41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98A1BB44-98FE-4763-A427-4F0AA2EEFA15}"/>
              </a:ext>
            </a:extLst>
          </p:cNvPr>
          <p:cNvSpPr txBox="1">
            <a:spLocks/>
          </p:cNvSpPr>
          <p:nvPr/>
        </p:nvSpPr>
        <p:spPr>
          <a:xfrm>
            <a:off x="3798514" y="1802320"/>
            <a:ext cx="4403447" cy="3816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1500"/>
              </a:spcBef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ปริญญาตรี   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400,000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ปริญญาโท   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500,000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ปริญญาเอก  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600,000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ส่งชำระ  </a:t>
            </a:r>
            <a:r>
              <a:rPr lang="en-US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180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งวด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DB9939"/>
              </a:buClr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บุคคลค้ำประกัน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3798514" y="2222328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13" name="ลูกศรขวาท้ายขีด 12"/>
          <p:cNvSpPr/>
          <p:nvPr/>
        </p:nvSpPr>
        <p:spPr>
          <a:xfrm>
            <a:off x="3791744" y="2922192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3791744" y="3650946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3791744" y="4390073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pic>
        <p:nvPicPr>
          <p:cNvPr id="16" name="Picture 2" descr="ฤดูการจบการศึกษาของนักเรียนการ์ตูนสวมชุดกระโดดกระโดด ดาวน์โหลดรูปภาพ (รหัส)  401269661_ขนาด 4 MB_รูปแบบรูปภาพ PSD _th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96" y="4147643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ลูกศรขวาท้ายขีด 18"/>
          <p:cNvSpPr/>
          <p:nvPr/>
        </p:nvSpPr>
        <p:spPr>
          <a:xfrm>
            <a:off x="3791744" y="5168105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0070" y="977128"/>
            <a:ext cx="7309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เงินกู้พิเศษเพื่อการศึกษา (</a:t>
            </a:r>
            <a:r>
              <a:rPr lang="th-TH" sz="6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พศ</a:t>
            </a:r>
            <a:r>
              <a:rPr lang="th-TH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70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9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24"/>
            <a:ext cx="12192000" cy="6936624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0E50B345-0E0B-4CDC-BC6B-ABF76B096312}"/>
              </a:ext>
            </a:extLst>
          </p:cNvPr>
          <p:cNvSpPr txBox="1">
            <a:spLocks/>
          </p:cNvSpPr>
          <p:nvPr/>
        </p:nvSpPr>
        <p:spPr>
          <a:xfrm>
            <a:off x="3431715" y="2277289"/>
            <a:ext cx="6195424" cy="38939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  <a:buNone/>
            </a:pPr>
            <a:r>
              <a:rPr lang="th-TH" sz="4400" b="1" dirty="0">
                <a:solidFill>
                  <a:srgbClr val="FF505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ในประเทศ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100,000  </a:t>
            </a:r>
            <a:r>
              <a:rPr lang="th-TH" sz="4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>
              <a:solidFill>
                <a:schemeClr val="bg2">
                  <a:lumMod val="2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  <a:buNone/>
            </a:pPr>
            <a:r>
              <a:rPr lang="th-TH" sz="4400" b="1" dirty="0">
                <a:solidFill>
                  <a:srgbClr val="FF505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ต่างประเทศ 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200,000 </a:t>
            </a:r>
            <a:r>
              <a:rPr lang="th-TH" sz="4400" b="1" dirty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>
              <a:solidFill>
                <a:schemeClr val="bg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  <a:buNone/>
            </a:pPr>
            <a:r>
              <a:rPr lang="en-US" sz="44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ส่งชำระ </a:t>
            </a:r>
            <a:r>
              <a:rPr lang="en-US" sz="44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120  </a:t>
            </a:r>
            <a:r>
              <a:rPr lang="th-TH" sz="44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งวด 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  <a:buNone/>
            </a:pPr>
            <a:r>
              <a:rPr lang="th-TH" sz="4400" b="1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บุคคลค้ำประกัน</a:t>
            </a:r>
          </a:p>
          <a:p>
            <a:pPr lvl="1">
              <a:lnSpc>
                <a:spcPct val="80000"/>
              </a:lnSpc>
              <a:spcBef>
                <a:spcPts val="550"/>
              </a:spcBef>
              <a:buSzPct val="80000"/>
              <a:defRPr/>
            </a:pPr>
            <a:endParaRPr lang="th-TH" sz="7200" b="1" dirty="0">
              <a:solidFill>
                <a:prstClr val="black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3198326" y="2285476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3" name="ลูกศรขวาท้ายขีด 12"/>
          <p:cNvSpPr/>
          <p:nvPr/>
        </p:nvSpPr>
        <p:spPr>
          <a:xfrm>
            <a:off x="3198326" y="3175645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3198326" y="4044220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pic>
        <p:nvPicPr>
          <p:cNvPr id="15" name="Picture 2" descr="องค์ประกอบของการท่องเที่ยวญี่ปุ่น, ญี่ปุ่น, การท่องเที่ยว, การ์ตูนภาพ PNG 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59" b="16785"/>
          <a:stretch/>
        </p:blipFill>
        <p:spPr bwMode="auto">
          <a:xfrm>
            <a:off x="7779528" y="3722545"/>
            <a:ext cx="3130041" cy="208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ลูกศรขวาท้ายขีด 15"/>
          <p:cNvSpPr/>
          <p:nvPr/>
        </p:nvSpPr>
        <p:spPr>
          <a:xfrm>
            <a:off x="3171005" y="5024585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7" name="TextBox 16"/>
          <p:cNvSpPr txBox="1"/>
          <p:nvPr/>
        </p:nvSpPr>
        <p:spPr>
          <a:xfrm>
            <a:off x="1654112" y="517610"/>
            <a:ext cx="80309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solidFill>
                  <a:srgbClr val="2465B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เงินกู้พิเศษเพื่อการศึกษาดูงาน (พง)</a:t>
            </a:r>
          </a:p>
        </p:txBody>
      </p:sp>
    </p:spTree>
    <p:extLst>
      <p:ext uri="{BB962C8B-B14F-4D97-AF65-F5344CB8AC3E}">
        <p14:creationId xmlns:p14="http://schemas.microsoft.com/office/powerpoint/2010/main" val="9188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39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7277AAAC-89B3-46F3-B0E8-D201F3608D66}"/>
              </a:ext>
            </a:extLst>
          </p:cNvPr>
          <p:cNvSpPr txBox="1">
            <a:spLocks/>
          </p:cNvSpPr>
          <p:nvPr/>
        </p:nvSpPr>
        <p:spPr>
          <a:xfrm>
            <a:off x="3534222" y="2065525"/>
            <a:ext cx="6552728" cy="389394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  <a:buFont typeface="Wingdings" pitchFamily="2" charset="2"/>
              <a:buChar char="q"/>
            </a:pPr>
            <a:endParaRPr lang="th-TH" sz="4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กู้ได้สูงสุด 5,000,000 บาท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ส่งชำระ </a:t>
            </a:r>
            <a:r>
              <a:rPr lang="en-US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360 </a:t>
            </a: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งวด 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 บุคคลค้ำประกัน,หลักทรัพย์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เป็นสมาชิกมาแล้วไม่น้อยกว่า 1 ปี</a:t>
            </a:r>
          </a:p>
          <a:p>
            <a:endParaRPr lang="th-TH" sz="5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0070C0"/>
              </a:buClr>
            </a:pPr>
            <a:endParaRPr lang="th-TH" sz="5400" dirty="0">
              <a:solidFill>
                <a:prstClr val="black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3215274" y="2258894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ท้ายขีด 12"/>
          <p:cNvSpPr/>
          <p:nvPr/>
        </p:nvSpPr>
        <p:spPr>
          <a:xfrm>
            <a:off x="3220843" y="3012443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3215274" y="3730340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2" descr="การ์ตูนแอนิเมชั่น โครงการบ้านสะอาด อนามัย ชีวีสมบูรณ์ ตอนที่ 1 มาทำความสะอาด บ้านกันเถอะ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05" y="4583389"/>
            <a:ext cx="3651898" cy="205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ลูกศรขวาท้ายขีด 15"/>
          <p:cNvSpPr/>
          <p:nvPr/>
        </p:nvSpPr>
        <p:spPr>
          <a:xfrm>
            <a:off x="3215274" y="4473260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1400771" y="898532"/>
            <a:ext cx="886803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เงินกู้พิเศษเพื่อการ</a:t>
            </a:r>
            <a:r>
              <a:rPr lang="th-TH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เคหะสงเคราะห์</a:t>
            </a:r>
            <a:r>
              <a:rPr lang="th-TH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พค</a:t>
            </a:r>
            <a:r>
              <a:rPr lang="th-TH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03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8"/>
            <a:ext cx="12192000" cy="6879771"/>
          </a:xfrm>
          <a:prstGeom prst="rect">
            <a:avLst/>
          </a:prstGeom>
        </p:spPr>
      </p:pic>
      <p:sp>
        <p:nvSpPr>
          <p:cNvPr id="8" name="ตัวแทนข้อความ 3">
            <a:extLst>
              <a:ext uri="{FF2B5EF4-FFF2-40B4-BE49-F238E27FC236}">
                <a16:creationId xmlns:a16="http://schemas.microsoft.com/office/drawing/2014/main" id="{7277AAAC-89B3-46F3-B0E8-D201F3608D66}"/>
              </a:ext>
            </a:extLst>
          </p:cNvPr>
          <p:cNvSpPr txBox="1">
            <a:spLocks/>
          </p:cNvSpPr>
          <p:nvPr/>
        </p:nvSpPr>
        <p:spPr>
          <a:xfrm>
            <a:off x="4388891" y="2109944"/>
            <a:ext cx="6552728" cy="389394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TH Niramit AS" pitchFamily="2" charset="-34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endParaRPr lang="th-TH" sz="4400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กู้ได้สูงสุด 5,000,000 บาท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ส่งชำระ </a:t>
            </a:r>
            <a:r>
              <a:rPr lang="en-US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360 </a:t>
            </a: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งวด 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บุคคลค้ำประกัน,หลักทรัพย์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Clr>
                <a:srgbClr val="DB9939"/>
              </a:buClr>
            </a:pPr>
            <a:r>
              <a:rPr lang="th-TH" sz="3200" dirty="0">
                <a:solidFill>
                  <a:srgbClr val="8E323B"/>
                </a:solidFill>
                <a:latin typeface="TH SarabunPSK" pitchFamily="34" charset="-34"/>
                <a:cs typeface="TH SarabunPSK" pitchFamily="34" charset="-34"/>
              </a:rPr>
              <a:t>เป็นสมาชิกมาแล้วไม่น้อยกว่า 1 ปี</a:t>
            </a:r>
          </a:p>
          <a:p>
            <a:endParaRPr lang="th-TH" sz="5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0070C0"/>
              </a:buClr>
            </a:pPr>
            <a:endParaRPr lang="th-TH" sz="5400" dirty="0">
              <a:solidFill>
                <a:prstClr val="black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3863752" y="3027491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ท้ายขีด 12"/>
          <p:cNvSpPr/>
          <p:nvPr/>
        </p:nvSpPr>
        <p:spPr>
          <a:xfrm>
            <a:off x="3863752" y="3811299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ท้ายขีด 13"/>
          <p:cNvSpPr/>
          <p:nvPr/>
        </p:nvSpPr>
        <p:spPr>
          <a:xfrm>
            <a:off x="3863752" y="4574324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3863752" y="2255251"/>
            <a:ext cx="288032" cy="288032"/>
          </a:xfrm>
          <a:prstGeom prst="stripedRightArrow">
            <a:avLst/>
          </a:prstGeom>
          <a:solidFill>
            <a:srgbClr val="B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1363447" y="661759"/>
            <a:ext cx="886803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เงินกู้พิเศษเพื่อคุณภาพชีวิตที่ดีกว่า (พด)</a:t>
            </a:r>
          </a:p>
        </p:txBody>
      </p:sp>
    </p:spTree>
    <p:extLst>
      <p:ext uri="{BB962C8B-B14F-4D97-AF65-F5344CB8AC3E}">
        <p14:creationId xmlns:p14="http://schemas.microsoft.com/office/powerpoint/2010/main" val="9749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-1"/>
            <a:ext cx="12190040" cy="687866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5" b="100000" l="0" r="97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76" y="4338735"/>
            <a:ext cx="4214134" cy="2633834"/>
          </a:xfrm>
          <a:prstGeom prst="rect">
            <a:avLst/>
          </a:prstGeom>
        </p:spPr>
      </p:pic>
      <p:sp>
        <p:nvSpPr>
          <p:cNvPr id="8" name="ตัวยึดเนื้อหา 4"/>
          <p:cNvSpPr txBox="1">
            <a:spLocks/>
          </p:cNvSpPr>
          <p:nvPr/>
        </p:nvSpPr>
        <p:spPr>
          <a:xfrm>
            <a:off x="839701" y="1030897"/>
            <a:ext cx="11063049" cy="3814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สมาชิกคนหนึ่งๆ ค้ำประกันได้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16</a:t>
            </a: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</a:p>
          <a:p>
            <a:pPr marL="1028700" lvl="1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เงินกู้สามัญอื่น ๆ ค้ำประกันได้ไม่เกิน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</a:p>
          <a:p>
            <a:pPr marL="1028700" lvl="1" indent="-5715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เงินกู้สามัญ </a:t>
            </a:r>
            <a:r>
              <a:rPr lang="en-US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ATM 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ค้ำประกันได้ไม่เกิน  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  สัญญา</a:t>
            </a:r>
          </a:p>
          <a:p>
            <a:pPr marL="1028700" lvl="1" indent="-5715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เงินกู้พิเศษ ค้ำประกันได้ไม่เกิน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</a:p>
          <a:p>
            <a:pPr marL="1028700" lvl="1" indent="-571500" algn="l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rgbClr val="D23D32"/>
                </a:solidFill>
                <a:latin typeface="TH SarabunPSK" pitchFamily="34" charset="-34"/>
                <a:cs typeface="TH SarabunPSK" pitchFamily="34" charset="-34"/>
              </a:rPr>
              <a:t>เงินกู้สามัญตามโครงการช่วยเหลือสมาชิกในสถานการณ์โควิด 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dirty="0">
                <a:solidFill>
                  <a:srgbClr val="99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srgbClr val="D23D32"/>
                </a:solidFill>
                <a:latin typeface="TH SarabunPSK" pitchFamily="34" charset="-34"/>
                <a:cs typeface="TH SarabunPSK" pitchFamily="34" charset="-34"/>
              </a:rPr>
              <a:t>สัญญา</a:t>
            </a:r>
          </a:p>
        </p:txBody>
      </p:sp>
    </p:spTree>
    <p:extLst>
      <p:ext uri="{BB962C8B-B14F-4D97-AF65-F5344CB8AC3E}">
        <p14:creationId xmlns:p14="http://schemas.microsoft.com/office/powerpoint/2010/main" val="11811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524001" y="3886597"/>
            <a:ext cx="9093649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หลักประกันเพื่อความมั่นคงของสมาชิก</a:t>
            </a:r>
          </a:p>
          <a:p>
            <a:pPr algn="ctr">
              <a:spcBef>
                <a:spcPts val="0"/>
              </a:spcBef>
              <a:defRPr/>
            </a:pP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และสวัสดิการ</a:t>
            </a:r>
            <a:endParaRPr lang="th-TH" sz="5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13" y="895578"/>
            <a:ext cx="2749447" cy="27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260862" y="1961146"/>
            <a:ext cx="7670276" cy="4381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กรมธรรม์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สมาชิกสามัญ 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เสียชีวิตปกติ </a:t>
            </a:r>
            <a:r>
              <a:rPr lang="th-TH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000,00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อุบัติเหตุ 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</a:t>
            </a:r>
            <a:r>
              <a:rPr lang="th-TH" sz="3600" b="1" u="sng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00,000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กรมธรรม์ คุ้มครองวงเงินกู้  สำหรับสมาชิกที่มีหนี้   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สินไหมทดแทนแผนละ 100,000 บาท </a:t>
            </a:r>
          </a:p>
          <a:p>
            <a:pPr>
              <a:spcBef>
                <a:spcPts val="0"/>
              </a:spcBef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ค่าเบี้ยประกันแผนละ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600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	</a:t>
            </a:r>
          </a:p>
          <a:p>
            <a:pPr algn="ctr"/>
            <a:endParaRPr lang="th-TH" sz="36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009900" y="561358"/>
            <a:ext cx="6172200" cy="140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การทำประกันชีวิต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5104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F0169FE-9207-49B6-88E2-24A422BA7E35}"/>
              </a:ext>
            </a:extLst>
          </p:cNvPr>
          <p:cNvGrpSpPr/>
          <p:nvPr/>
        </p:nvGrpSpPr>
        <p:grpSpPr>
          <a:xfrm rot="10800000">
            <a:off x="4318907" y="2864336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E8B188-D64E-49B7-AEA8-AAAE7DAC8102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4610898-C54C-4258-878C-B0CF860C4285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6321F14D-7F7F-4069-8692-D98DDDD675CC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A85CE99-4132-43E5-B6E8-EA5DDE9223E8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BD669EDF-8711-4A26-B9C2-77E7C372EAC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5785E5-E343-4372-801A-DBC1D253C837}"/>
              </a:ext>
            </a:extLst>
          </p:cNvPr>
          <p:cNvSpPr txBox="1"/>
          <p:nvPr/>
        </p:nvSpPr>
        <p:spPr>
          <a:xfrm>
            <a:off x="5668379" y="3228163"/>
            <a:ext cx="50217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วิธีการออมเงินง่ายๆ สำหรับคนเก็บเงินไม่เก่ง</a:t>
            </a:r>
            <a:endParaRPr lang="ko-KR" alt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8496944" cy="1416016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การทำประกันชีวิตสมาชิกสมทบ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31604" y="1960889"/>
            <a:ext cx="6984776" cy="435771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กรมธรรม์ 3 สมทบบุตร-คู่สมรส </a:t>
            </a:r>
            <a:endParaRPr lang="th-TH" sz="32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1200"/>
              </a:spcBef>
              <a:buNone/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เสียชีวิตปกติ 300,000 อุบัติเหตุ 600,000</a:t>
            </a:r>
          </a:p>
          <a:p>
            <a:pPr>
              <a:spcBef>
                <a:spcPts val="1200"/>
              </a:spcBef>
              <a:buBlip>
                <a:blip r:embed="rId3"/>
              </a:buBlip>
            </a:pP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กรมธรรม์ 4 สมทบทั่วไป </a:t>
            </a:r>
          </a:p>
          <a:p>
            <a:pPr>
              <a:spcBef>
                <a:spcPts val="1200"/>
              </a:spcBef>
              <a:buNone/>
            </a:pP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เสียชีวิตปกติ 100,000 อุบัติเหตุ 200,000</a:t>
            </a:r>
          </a:p>
          <a:p>
            <a:pPr>
              <a:spcBef>
                <a:spcPts val="1200"/>
              </a:spcBef>
              <a:buNone/>
            </a:pPr>
            <a:endParaRPr lang="th-TH" sz="36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buNone/>
            </a:pPr>
            <a:endParaRPr lang="th-TH" sz="36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28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437383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สมาชิกชุมนุมสหกรณ์ออมทรัพย์ครูไทย </a:t>
            </a:r>
            <a:b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สสอค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2008380" y="2723383"/>
            <a:ext cx="8175240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 หรือสมาชิกสมทบสหกรณ์ หรือ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บุตร บิดา มารดาของสมาชิกสามัญ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55 ปี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40 บาท + ค่าบำรุง 40 บาท + เงินสงเคราะห์ล่วงหน้า 4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800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7" name="Picture 6" descr="Image result for สสอค">
            <a:extLst>
              <a:ext uri="{FF2B5EF4-FFF2-40B4-BE49-F238E27FC236}">
                <a16:creationId xmlns:a16="http://schemas.microsoft.com/office/drawing/2014/main" id="{E2A73414-1DA5-4E1A-92E9-B7CA74A00C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89" y="2790400"/>
            <a:ext cx="1056005" cy="106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1532" y="545899"/>
            <a:ext cx="8909824" cy="2877671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สมาคมฌาปนกิจสงเคราะห์สหกรณ์สมาชิก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ของชุมนุมสหกรณ์ออมทรัพย์แห่งประเทศไทย</a:t>
            </a:r>
            <a:b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สส.ช</a:t>
            </a:r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สอ.)</a:t>
            </a:r>
            <a:endParaRPr lang="en-US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10536A96-3F98-42CA-929A-A68C390A79D8}"/>
              </a:ext>
            </a:extLst>
          </p:cNvPr>
          <p:cNvSpPr txBox="1">
            <a:spLocks/>
          </p:cNvSpPr>
          <p:nvPr/>
        </p:nvSpPr>
        <p:spPr>
          <a:xfrm>
            <a:off x="2008380" y="2891696"/>
            <a:ext cx="8175240" cy="2720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เป็นสมาชิกสามัญสหกรณ์ หรือ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บุตร บิดา มารดาของสมาชิกสามัญที่สมัครเป็นสมาชิกของสมาคมแล้ว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55 ปี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ค่าสมัคร 20 บาท + ค่าบำรุง 20 บาท + เงินสงเคราะห์ล่วงหน้า 4,800 บาท</a:t>
            </a:r>
          </a:p>
        </p:txBody>
      </p:sp>
      <p:pic>
        <p:nvPicPr>
          <p:cNvPr id="5" name="Picture 4" descr="Image result for สสชสอ">
            <a:extLst>
              <a:ext uri="{FF2B5EF4-FFF2-40B4-BE49-F238E27FC236}">
                <a16:creationId xmlns:a16="http://schemas.microsoft.com/office/drawing/2014/main" id="{DE066FD6-B527-4178-A5E6-5E226D8123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96" y="2958093"/>
            <a:ext cx="1037590" cy="106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437383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สหกรณ์ออมทรัพย์ครูภาคเหนือ(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สฌอน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2000218" y="2364795"/>
            <a:ext cx="8352928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เป็นสมาชิกสามัญของสหกรณ์ หรือ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บุตร บิดา มารดาของสมาชิกสามัญ ที่สมัครเป็นสมาชิกของสมาคมแล้ว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55 ปี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100 บาท + ค่าบำรุง 50 บาท + เงินสงเคราะห์ล่วงหน้า 4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 descr="คำอธิบาย: C:\Users\COM-01\Desktop\สฌอน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79" y="2513727"/>
            <a:ext cx="1010920" cy="101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5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2406" y="610172"/>
            <a:ext cx="7707188" cy="228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สมาคมฌาปนกิจสงเคราะห์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สมาชิกสหกรณ์ออมทรัพย์ไทย (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สส.สท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en-US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C0F6DF6-85C7-4422-893B-C4BA5BBD2BD5}"/>
              </a:ext>
            </a:extLst>
          </p:cNvPr>
          <p:cNvSpPr txBox="1">
            <a:spLocks/>
          </p:cNvSpPr>
          <p:nvPr/>
        </p:nvSpPr>
        <p:spPr>
          <a:xfrm>
            <a:off x="1847528" y="2723383"/>
            <a:ext cx="8568952" cy="3330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1. เป็นสมาชิกสามัญ และสมาชิกสมทบสหกรณ์ หรือ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เป็นคู่สมรส บิดา มารดา บุตร บุตรบุญธรรมของสมาชิก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อายุไม่เกิน 70 ปี (หรือตามประกาศของสมาคม)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ค่าใช้จ่าย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ค่าสมัคร 100 บาท + ค่าบำรุง 50 บาท + เงินสงเคราะห์ล่วงหน้า 12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000 บาท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 descr="สสส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t="11951" r="34668" b="34442"/>
          <a:stretch>
            <a:fillRect/>
          </a:stretch>
        </p:blipFill>
        <p:spPr bwMode="auto">
          <a:xfrm>
            <a:off x="9264337" y="2723383"/>
            <a:ext cx="1080135" cy="1080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2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8770" y="141380"/>
            <a:ext cx="8496944" cy="1047016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สวัสดิการสงเคราะห์สมาชิกและครอบครัวสมาชิก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28433" y="1152552"/>
            <a:ext cx="9402056" cy="50405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จะจ่ายให้กับครอบครัวสมาชิกเมื่อสมาชิกถึงแก่กรรม ดังนี้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1 ปี แต่ไม่ถึง 2 ปี จ่ายเท่ากับค่าหุ้น ไม่เกิน 10,000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2 ปี แต่ไม่ถึง 3 ปี จ่ายเท่ากับค่าหุ้น ไม่เกิน 20,000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3 ปี แต่ไม่ถึง 4 ปี จ่ายเท่ากับค่าหุ้น ไม่เกิน 30,000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4 ปี แต่ไม่ถึง 5 ปี  จ่ายเท่ากับค่าหุ้น ไม่เกิน 40,000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เป็นสมาชิก 5 ปี แต่ไม่ถึง 10 ปี  จ่ายเท่ากับค่าหุ้น ไม่เกิน 50,000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เป็นสมาชิก 10 ปี แต่ไม่ถึง 15 ปี  จ่ายเท่ากับค่าหุ้น ไม่เกิน  75,000 บาท</a:t>
            </a:r>
          </a:p>
          <a:p>
            <a:pPr>
              <a:spcBef>
                <a:spcPts val="2400"/>
              </a:spcBef>
              <a:buNone/>
            </a:pP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1249862-E91C-219F-B6BE-1F81C60B13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98" y="2189509"/>
            <a:ext cx="3159194" cy="29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2543526" y="577891"/>
            <a:ext cx="7488832" cy="42268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indent="-292100" algn="ctr">
              <a:buClr>
                <a:srgbClr val="94C600"/>
              </a:buClr>
              <a:buSzPct val="70000"/>
              <a:defRPr/>
            </a:pPr>
            <a:endParaRPr lang="th-TH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03511" y="3299431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กรณีสมาชิกผู้ถึงแก่กรรมมีภาระหนี้สินกับสหกรณ์ออมทรัพย์ครูแม่ฮ่องสอน จำกัด                                        สหกรณ์จะหักเงินสงเคราะห์ชำระคืนแก่สหกรณ์เป็นอันดับแรก</a:t>
            </a:r>
          </a:p>
        </p:txBody>
      </p:sp>
      <p:sp>
        <p:nvSpPr>
          <p:cNvPr id="6" name="ตัวยึดเนื้อหา 2">
            <a:extLst>
              <a:ext uri="{FF2B5EF4-FFF2-40B4-BE49-F238E27FC236}">
                <a16:creationId xmlns:a16="http://schemas.microsoft.com/office/drawing/2014/main" id="{F310BD8E-FABA-418E-9278-AFD86B58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280" y="524511"/>
            <a:ext cx="9101091" cy="288032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เป็นสมาชิก 15 ปี แต่ไม่ถึง 20 ปี  จ่ายเท่ากับค่าหุ้น ไม่เกิน  90,000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20 ปี แต่ไม่ถึง 25 ปี จ่ายเท่ากับค่าหุ้น ไม่เกิน 100,000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25 ปี แต่ไม่ถึง 30 ปี จ่ายเท่ากับค่าหุ้น ไม่เกิน 120,000 บาท</a:t>
            </a:r>
          </a:p>
          <a:p>
            <a:pPr marL="457200" indent="-457200">
              <a:spcBef>
                <a:spcPts val="2400"/>
              </a:spcBef>
              <a:buFont typeface="Wingdings" pitchFamily="2" charset="2"/>
              <a:buChar char="v"/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เป็นสมาชิก 30 ปีขึ้นไป      จ่ายเท่ากับค่าหุ้น ไม่เกิน 150,000 บาท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1F648F5-0CEE-1363-778F-BEAAAB720DC0}"/>
              </a:ext>
            </a:extLst>
          </p:cNvPr>
          <p:cNvSpPr/>
          <p:nvPr/>
        </p:nvSpPr>
        <p:spPr>
          <a:xfrm>
            <a:off x="707676" y="4316665"/>
            <a:ext cx="109438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สมาชิกอาจขอรับสวัสดิการล่วงหน้าก่อนที่สมาชิกถึงแก่กรรมก็ได้ตามเกณฑ์ ดังนี้</a:t>
            </a:r>
          </a:p>
          <a:p>
            <a:pPr algn="ctr">
              <a:defRPr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1.เป็นสมาชิก 25 ปีขึ้นไป</a:t>
            </a:r>
          </a:p>
          <a:p>
            <a:pPr algn="ctr">
              <a:defRPr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2.ต้องปลอดหนี้ทุกประเภทกับสหกรณ์ ณ วันสิ้นปีบัญชี</a:t>
            </a:r>
          </a:p>
          <a:p>
            <a:pPr algn="ctr">
              <a:defRPr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สมาชิกที่ขอรับเงินสวัสดิการตามระเบียบนี้แล้วหากประสงค์ที่จะกู้เงินต้องคืนเงินที่ได้รับให้แก่สหกรณ์</a:t>
            </a:r>
          </a:p>
          <a:p>
            <a:pPr algn="ctr"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จ่ายให้ปีละ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5,000 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รวมกันไม่เกิน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3 ของเงินสวัสดิการ</a:t>
            </a:r>
          </a:p>
          <a:p>
            <a:pPr algn="ctr">
              <a:defRPr/>
            </a:pP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8F1B7D7-DF24-5FFD-708C-C36D7A260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" b="98561" l="4290" r="96893">
                        <a14:foregroundMark x1="40385" y1="26799" x2="63018" y2="22662"/>
                        <a14:foregroundMark x1="51036" y1="37230" x2="55030" y2="38849"/>
                        <a14:foregroundMark x1="37426" y1="25540" x2="50740" y2="26259"/>
                        <a14:foregroundMark x1="49112" y1="19964" x2="48817" y2="27518"/>
                        <a14:foregroundMark x1="59467" y1="20324" x2="62722" y2="24281"/>
                        <a14:foregroundMark x1="53698" y1="39029" x2="53698" y2="39029"/>
                        <a14:foregroundMark x1="51627" y1="39029" x2="59024" y2="39568"/>
                        <a14:foregroundMark x1="61243" y1="22482" x2="60207" y2="2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148"/>
            <a:ext cx="1902840" cy="1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938372" y="401799"/>
            <a:ext cx="8280920" cy="1207086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สวัสดิการช่วยเหลือสมาชิกที่ประสบภัย</a:t>
            </a:r>
          </a:p>
        </p:txBody>
      </p:sp>
      <p:sp>
        <p:nvSpPr>
          <p:cNvPr id="4" name="ตัวยึดเนื้อหา 2"/>
          <p:cNvSpPr txBox="1">
            <a:spLocks noGrp="1"/>
          </p:cNvSpPr>
          <p:nvPr>
            <p:ph idx="1"/>
          </p:nvPr>
        </p:nvSpPr>
        <p:spPr>
          <a:xfrm>
            <a:off x="1154387" y="1071112"/>
            <a:ext cx="10023685" cy="51854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71500" algn="thaiDist">
              <a:buClr>
                <a:srgbClr val="AD0101"/>
              </a:buClr>
              <a:buFont typeface="Wingdings" pitchFamily="2" charset="2"/>
              <a:buChar char="v"/>
            </a:pP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กรณีประสบภัยทรัพย์สินเกี่ยวกับที่อยู่อาศัยเสียหาย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จ่ายให้ไม่เกินร้อยละ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ของราคาประเมินค่าเสียหายแต่ทั้งนี้ จ่ายให้ไม่เกินรายละ 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sz="32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-571500" algn="thaiDist">
              <a:buClr>
                <a:srgbClr val="AD0101"/>
              </a:buClr>
              <a:buFont typeface="Wingdings" pitchFamily="2" charset="2"/>
              <a:buChar char="v"/>
            </a:pP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กรณีประสบภัยทรัพย์สินอื่นเสียหาย </a:t>
            </a:r>
          </a:p>
          <a:p>
            <a:pPr marL="0" algn="thaiDist">
              <a:buClr>
                <a:srgbClr val="AD0101"/>
              </a:buClr>
              <a:buNone/>
            </a:pPr>
            <a:r>
              <a:rPr lang="th-TH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จ่ายให้ไม่เกินร้อยละ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ของค่าเสียหายแต่ทั้งนี้ จ่ายให้ไม่เกินรายละ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indent="-571500" algn="thaiDist">
              <a:buClr>
                <a:srgbClr val="AD0101"/>
              </a:buClr>
              <a:buFont typeface="Wingdings" pitchFamily="2" charset="2"/>
              <a:buChar char="v"/>
            </a:pP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กรณีประสบภัยจนได้รับบาดเจ็บสาหัส </a:t>
            </a:r>
            <a:r>
              <a:rPr lang="th-TH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indent="0" algn="thaiDist">
              <a:buClr>
                <a:srgbClr val="AD0101"/>
              </a:buClr>
              <a:buNone/>
            </a:pPr>
            <a:r>
              <a:rPr lang="th-TH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จ่ายให้ไม่เกิน รายละ </a:t>
            </a:r>
            <a:r>
              <a:rPr lang="en-US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3,000</a:t>
            </a:r>
            <a:r>
              <a:rPr lang="en-US" sz="3200" b="1" dirty="0">
                <a:solidFill>
                  <a:srgbClr val="3030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ทั้งนี้อยู่ที่ดุลยพินิจของคณะกรรมการ</a:t>
            </a:r>
          </a:p>
          <a:p>
            <a:pPr marL="0" indent="0" algn="thaiDist">
              <a:buClr>
                <a:srgbClr val="AD0101"/>
              </a:buClr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90 วัน นับแต่วันที่ประสบภัย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149082" y="3663834"/>
            <a:ext cx="7992888" cy="2173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D0101"/>
              </a:buClr>
              <a:buFont typeface="Arial" pitchFamily="34" charset="0"/>
              <a:buNone/>
            </a:pPr>
            <a:endParaRPr lang="th-TH" sz="3600" b="1" dirty="0">
              <a:solidFill>
                <a:srgbClr val="30303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การ์ตูนวัสดุเวกเตอร์สภาพอากาศ, พายุฝนฟ้าคะนอง, เมือง, เมฆดำภาพ PNG และ PSD  สำหรับดาวน์โหลดฟรี | เมือง, เมฆ, พื้นหลั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9680"/>
          <a:stretch/>
        </p:blipFill>
        <p:spPr bwMode="auto">
          <a:xfrm>
            <a:off x="9379469" y="4729923"/>
            <a:ext cx="2589502" cy="211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03512" y="794435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สวัสดิการเพื่อการสมรส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47528" y="2067826"/>
            <a:ext cx="8496944" cy="2259846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จ่ายให้กับสมาชิกที่สมรสและจดทะเบียนสมรสถูกต้อง                 ตามกฎหมาย ครั้งแรกเพียงครั้งเดียว จำนวน 1,000 บาท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ยื่นขอรับภายใน  90  วัน  นับจากวันจดทะเบียนสมรส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89" y="4212690"/>
            <a:ext cx="2914676" cy="1746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3DD73F-DDB3-C84A-1039-8911ED208C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C998"/>
              </a:clrFrom>
              <a:clrTo>
                <a:srgbClr val="D9C9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1" y="4072231"/>
            <a:ext cx="3167359" cy="28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75520" y="570156"/>
            <a:ext cx="8928992" cy="1287208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สวัสดิการรักษาพยาบาล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75520" y="1857364"/>
            <a:ext cx="8928992" cy="4357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จ่ายให้กับสมาชิกที่เข้ารับการรักษาพยาบาล เป็นคนไข้ใน               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คืนละ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บาท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รวมกันแล้ว 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 บาท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แต่ละครั้งต้องห่างกันไม่น้อยกว่า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</a:p>
        </p:txBody>
      </p:sp>
      <p:pic>
        <p:nvPicPr>
          <p:cNvPr id="2050" name="Picture 2" descr="ฟื้นฟูวิชาการพยาบาลเวชปฏิบัติ | KM :: โรงพยาบาลค่ายสุรนารี">
            <a:extLst>
              <a:ext uri="{FF2B5EF4-FFF2-40B4-BE49-F238E27FC236}">
                <a16:creationId xmlns:a16="http://schemas.microsoft.com/office/drawing/2014/main" id="{F95FD35E-ABFB-45FB-9D56-822FAD64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71" y="4190507"/>
            <a:ext cx="3516290" cy="2511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E7D3C62-A8E3-4D56-9321-B79DD84218E3}"/>
              </a:ext>
            </a:extLst>
          </p:cNvPr>
          <p:cNvGrpSpPr/>
          <p:nvPr/>
        </p:nvGrpSpPr>
        <p:grpSpPr>
          <a:xfrm>
            <a:off x="589821" y="2289934"/>
            <a:ext cx="4584240" cy="3672938"/>
            <a:chOff x="2606012" y="1916832"/>
            <a:chExt cx="4054220" cy="3248281"/>
          </a:xfrm>
        </p:grpSpPr>
        <p:sp>
          <p:nvSpPr>
            <p:cNvPr id="20" name="Rounded Rectangle 71">
              <a:extLst>
                <a:ext uri="{FF2B5EF4-FFF2-40B4-BE49-F238E27FC236}">
                  <a16:creationId xmlns:a16="http://schemas.microsoft.com/office/drawing/2014/main" id="{0F07F4A5-6506-402F-98A5-2852A5B5F001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41">
              <a:extLst>
                <a:ext uri="{FF2B5EF4-FFF2-40B4-BE49-F238E27FC236}">
                  <a16:creationId xmlns:a16="http://schemas.microsoft.com/office/drawing/2014/main" id="{849684F0-3F63-4AE1-918B-E6540139E45D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0A5A142F-E150-4DBA-91C3-630BE3DF16FC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3262A4-62C5-45F3-8D8C-F9C11855E3DC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799996-3499-40A7-96AC-3D8CDA883534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F9D328-E93A-4B37-8FFA-5B625EECEA9C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A0ACDA3-F8AD-4D2D-9454-DC0865AF64A5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404F81-A49C-49B6-89CA-431F08F38351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FBDB7F-3DBA-44EC-A734-8762ADBA507E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วิธีการออมเงินง่ายๆ สำหรับคนเก็บเงินไม่เก่ง</a:t>
            </a:r>
            <a:endParaRPr lang="ko-KR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B82AE-2A3D-4CD6-B5D1-7BDE4E6BDE4B}"/>
              </a:ext>
            </a:extLst>
          </p:cNvPr>
          <p:cNvGrpSpPr/>
          <p:nvPr/>
        </p:nvGrpSpPr>
        <p:grpSpPr>
          <a:xfrm>
            <a:off x="5223098" y="1660977"/>
            <a:ext cx="5812434" cy="1005107"/>
            <a:chOff x="500207" y="3278585"/>
            <a:chExt cx="4051445" cy="1005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F2D6F-9158-43CB-B277-7CF486B1A8B0}"/>
                </a:ext>
              </a:extLst>
            </p:cNvPr>
            <p:cNvSpPr txBox="1"/>
            <p:nvPr/>
          </p:nvSpPr>
          <p:spPr>
            <a:xfrm>
              <a:off x="500207" y="3278585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altLang="ko-KR" sz="2000" b="1" dirty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เก็บก่อนใช้</a:t>
              </a:r>
              <a:endParaRPr lang="ko-KR" altLang="en-US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4564B8-E1C2-4F97-A688-74ABC51A9C1A}"/>
                </a:ext>
              </a:extLst>
            </p:cNvPr>
            <p:cNvSpPr txBox="1"/>
            <p:nvPr/>
          </p:nvSpPr>
          <p:spPr>
            <a:xfrm>
              <a:off x="511240" y="3637361"/>
              <a:ext cx="4040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เมื่อเงินเดือนออก แบ่ง 10% ของเงินเดือนเพื่อเป็นเงินออมทันที และเงินก้อนนี้เพื่อการออมอย่างเดียวเท่านั้นห้ามเอาออกมาใช้เด็ดขาด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3F0F0-9D18-42C6-A4C9-3B2C657C7622}"/>
              </a:ext>
            </a:extLst>
          </p:cNvPr>
          <p:cNvGrpSpPr/>
          <p:nvPr/>
        </p:nvGrpSpPr>
        <p:grpSpPr>
          <a:xfrm>
            <a:off x="5728956" y="2727998"/>
            <a:ext cx="5630703" cy="1507976"/>
            <a:chOff x="500207" y="3311243"/>
            <a:chExt cx="3924773" cy="15079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B4818-E0B9-41E6-8A14-4FA21B1C2EDB}"/>
                </a:ext>
              </a:extLst>
            </p:cNvPr>
            <p:cNvSpPr txBox="1"/>
            <p:nvPr/>
          </p:nvSpPr>
          <p:spPr>
            <a:xfrm>
              <a:off x="500207" y="3311243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พกเงินน้อยลง</a:t>
              </a:r>
              <a:endParaRPr lang="ko-KR" altLang="en-US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1AE802-1989-4E1A-A69A-452F89D6B3A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พกเงินติดตัวจำนวนน้อยกว่าที่เคย อาจจะใช้ระบบการคำนวณค่าใช้จ่ายรายวัน ว่าเราใช้เงินต่อสัปดาห์เท่าไหร่ แล้วพกพอดีเท่านั้น และคอยเตือนตัวเองว่านี่คือเงินที่เราต้องใช้</a:t>
              </a:r>
              <a:r>
                <a:rPr lang="en-US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ทั้งสัปดาห์ ไม่ใช่ใช้หมดใน 1 วัน แล้วถอนเงินเป็นรายสัปดาห์แทนที่จะถอนเมื่อเงินหมด           ก็จะสามารถช่วยออมเงินได้เช่นกัน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A86014-67B2-4537-8F79-41487B6B2068}"/>
              </a:ext>
            </a:extLst>
          </p:cNvPr>
          <p:cNvGrpSpPr/>
          <p:nvPr/>
        </p:nvGrpSpPr>
        <p:grpSpPr>
          <a:xfrm>
            <a:off x="5728957" y="4235974"/>
            <a:ext cx="5630703" cy="1241863"/>
            <a:chOff x="500207" y="3343901"/>
            <a:chExt cx="3924773" cy="12418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7E0B2A-0D46-48F9-8D20-292121BDEA6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งดใช้บัตรเครดิต</a:t>
              </a:r>
              <a:endParaRPr lang="ko-KR" altLang="en-US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89E478-7BF7-4666-AA22-242690A2FB67}"/>
                </a:ext>
              </a:extLst>
            </p:cNvPr>
            <p:cNvSpPr txBox="1"/>
            <p:nvPr/>
          </p:nvSpPr>
          <p:spPr>
            <a:xfrm>
              <a:off x="500207" y="3662434"/>
              <a:ext cx="39247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ใช้บัตรเครดิตเพื่อการชำระค่าใช้จ่ายรายเดือน เช่น ค่าเช่า ค่าน้ำ ค่าไฟ ค่าโทรศัพท์           ผ่อนสินเชื่อ หรือหากต้องซื้อสินค้าชิ้นใหญ่ ราคาแพง เช่นต้องซื้อตู้เย็นใหม่ เครื่องซักผ้า ฯลฯ ถึงใช้บัตรเครดิต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DA44B-1BD9-495A-B258-933BA83FA608}"/>
              </a:ext>
            </a:extLst>
          </p:cNvPr>
          <p:cNvGrpSpPr/>
          <p:nvPr/>
        </p:nvGrpSpPr>
        <p:grpSpPr>
          <a:xfrm>
            <a:off x="5312233" y="5373795"/>
            <a:ext cx="5723659" cy="1220091"/>
            <a:chOff x="500207" y="3322129"/>
            <a:chExt cx="3925019" cy="12200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011BA2-EC9A-4343-AA26-1DEFE0EAFD7A}"/>
                </a:ext>
              </a:extLst>
            </p:cNvPr>
            <p:cNvSpPr txBox="1"/>
            <p:nvPr/>
          </p:nvSpPr>
          <p:spPr>
            <a:xfrm>
              <a:off x="500453" y="3322129"/>
              <a:ext cx="3924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เก็บ</a:t>
              </a:r>
              <a:r>
                <a:rPr lang="th-TH" altLang="ko-KR" sz="2000" b="1" dirty="0" err="1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แบงค์</a:t>
              </a:r>
              <a:r>
                <a:rPr lang="th-TH" altLang="ko-KR" sz="20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50 บาท</a:t>
              </a:r>
              <a:endParaRPr lang="ko-KR" alt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28C2E1-43FD-405B-8418-6258FE0A6E77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ได้แบงก์ 50 บาทมาเมื่อไหร่ เก็บเมื่อนั้น ซุกไว้ในมุมมืดของกระเป๋า</a:t>
              </a:r>
              <a:r>
                <a:rPr lang="th-TH" altLang="ko-KR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ตังค์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กลับบ้านก็เอาไปหยอดใส่กระปุก หรือกระป๋องที่เราเตรียมไว้ พอกระปุกเต็ม หรืออาจจะครบระยะเวลาที่เรากำหนด ก็นำเงินส่วนนี้ไปฝากธนาคาร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C9F151B2-70D1-4C17-A89F-65203453F220}"/>
              </a:ext>
            </a:extLst>
          </p:cNvPr>
          <p:cNvSpPr/>
          <p:nvPr/>
        </p:nvSpPr>
        <p:spPr>
          <a:xfrm>
            <a:off x="2819961" y="2210738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6AE60ED-7AF3-4F7E-BDFA-CA8EE2343AC4}"/>
              </a:ext>
            </a:extLst>
          </p:cNvPr>
          <p:cNvSpPr/>
          <p:nvPr/>
        </p:nvSpPr>
        <p:spPr>
          <a:xfrm>
            <a:off x="2975673" y="3154150"/>
            <a:ext cx="2213432" cy="711405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A353A42-9AB4-46C5-84F5-37C1AEAB37CF}"/>
              </a:ext>
            </a:extLst>
          </p:cNvPr>
          <p:cNvSpPr/>
          <p:nvPr/>
        </p:nvSpPr>
        <p:spPr>
          <a:xfrm>
            <a:off x="2937756" y="3962002"/>
            <a:ext cx="2293258" cy="56617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F351A618-C104-45ED-B2A5-BE81C965F48A}"/>
              </a:ext>
            </a:extLst>
          </p:cNvPr>
          <p:cNvSpPr/>
          <p:nvPr/>
        </p:nvSpPr>
        <p:spPr>
          <a:xfrm>
            <a:off x="2819962" y="4019768"/>
            <a:ext cx="2411052" cy="1683573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vely Lonely - โสดตัวเบ้อเร่อ รอเธอมารัก : LINE Creators Magazine">
            <a:extLst>
              <a:ext uri="{FF2B5EF4-FFF2-40B4-BE49-F238E27FC236}">
                <a16:creationId xmlns:a16="http://schemas.microsoft.com/office/drawing/2014/main" id="{68FF1036-2364-4C80-B927-31864343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185" y="3910225"/>
            <a:ext cx="3036908" cy="26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SUS\My Documents\Downloads\เพลงคนโสด-อยากมีแฟน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707" y="2157641"/>
            <a:ext cx="2534334" cy="2030605"/>
          </a:xfrm>
          <a:prstGeom prst="round2DiagRect">
            <a:avLst>
              <a:gd name="adj1" fmla="val 16667"/>
              <a:gd name="adj2" fmla="val 1305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25497" y="563438"/>
            <a:ext cx="7920880" cy="1447800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สวัสดิการสมาชิกผู้เป็นโสด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67695" y="1478875"/>
            <a:ext cx="5256584" cy="3024336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จ่ายให้แก่สมาชิกผู้เป็นโสด 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ที่มีอายุครบ 50 ปี บริบูรณ์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 1,000  บาท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นับตั้งแต่วันที่อายุครบ 50 ปีบริบูรณ์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14308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67" y="3053445"/>
            <a:ext cx="2706010" cy="23026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491839" y="310333"/>
            <a:ext cx="8794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04617B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สวัสดิการทุนการศึกษาบุตรสมาชิก</a:t>
            </a:r>
            <a:endParaRPr lang="en-US" sz="7200" b="1" dirty="0">
              <a:solidFill>
                <a:srgbClr val="04617B">
                  <a:lumMod val="75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289410" y="2181622"/>
            <a:ext cx="79679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en-US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</a:t>
            </a:r>
            <a:r>
              <a:rPr lang="th-TH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ทุนละ </a:t>
            </a:r>
            <a:r>
              <a:rPr lang="en-US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1,000</a:t>
            </a:r>
            <a:r>
              <a:rPr lang="en-US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5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en-US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ม.</a:t>
            </a:r>
            <a:r>
              <a:rPr lang="en-US" sz="54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ทุนละ  </a:t>
            </a:r>
            <a:r>
              <a:rPr lang="en-US" sz="54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2,000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pPr>
              <a:buFont typeface="Arial" pitchFamily="34" charset="0"/>
              <a:buChar char="•"/>
            </a:pP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ปริญญาตรีปีที่ 2 หรือเทียบเท่า </a:t>
            </a:r>
          </a:p>
          <a:p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ทุนละ </a:t>
            </a:r>
            <a:r>
              <a:rPr lang="en-US" sz="54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3,000</a:t>
            </a:r>
            <a:r>
              <a:rPr lang="en-US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algn="ctr"/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 ยื่นเอกสารภายในเดือนตุลาคม</a:t>
            </a:r>
          </a:p>
          <a:p>
            <a:pPr algn="ctr"/>
            <a:endParaRPr lang="th-TH" sz="54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3DAD70F-A30F-1728-3D88-483A0DE6D0AC}"/>
              </a:ext>
            </a:extLst>
          </p:cNvPr>
          <p:cNvSpPr txBox="1"/>
          <p:nvPr/>
        </p:nvSpPr>
        <p:spPr>
          <a:xfrm>
            <a:off x="844485" y="1627624"/>
            <a:ext cx="10910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สหกรณ์จะจ่ายเงินสวัสดิการทุนการศึกษาบุตรสมาชิกให้แก่สมาชิกที่มีบุตรกำลังศึกษาอยู่ในระดับชั้น ดังนี้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A781E04-BB5A-141E-9ACC-12A0751F42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5" y="5230376"/>
            <a:ext cx="2481566" cy="15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SUS\My Documents\Downloads\ลู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1482" y="4150678"/>
            <a:ext cx="2308592" cy="2036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99555" y="670384"/>
            <a:ext cx="7992888" cy="1296144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สวัสดิการต้นกล้าสหกรณ์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886222" y="1894055"/>
            <a:ext cx="8511543" cy="306989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จ่ายให้กับสมาชิกที่มีบุตรแรกเกิด คนละ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1,0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บาท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โดยเปิดบัญชีเงินฝากออมทรัพย์พิเศษในนามสมาชิก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วันนับตั้งแต่วันที่คลอด                 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หากพ้นกำหนดถือว่าสละสิทธิ์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150AFA5-A469-69AC-C2D8-6794E938E4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351"/>
            <a:ext cx="2812486" cy="264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77469"/>
            <a:ext cx="9039822" cy="1257301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สวัสดิการสมาชิกอาวุโส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6" y="2807095"/>
            <a:ext cx="2703908" cy="2305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1774822" y="996161"/>
            <a:ext cx="8465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จ่ายให้กับสมาชิกที่มีอายุตั้งแต่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ปีขึ้นไป และเป็นสมาชิกไม่น้อยกว่า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นับถึงวันสิ้นปีบัญชีสหกรณ์ รายละไม่เกิน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3,500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ตามช่วงอายุ ดังนี้</a:t>
            </a:r>
            <a:endParaRPr 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23D9BB-9557-46AB-B939-DC1C4FD17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09527"/>
              </p:ext>
            </p:extLst>
          </p:nvPr>
        </p:nvGraphicFramePr>
        <p:xfrm>
          <a:off x="2471496" y="2246114"/>
          <a:ext cx="4680519" cy="39258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93999">
                  <a:extLst>
                    <a:ext uri="{9D8B030D-6E8A-4147-A177-3AD203B41FA5}">
                      <a16:colId xmlns:a16="http://schemas.microsoft.com/office/drawing/2014/main" val="3075858980"/>
                    </a:ext>
                  </a:extLst>
                </a:gridCol>
                <a:gridCol w="2186520">
                  <a:extLst>
                    <a:ext uri="{9D8B030D-6E8A-4147-A177-3AD203B41FA5}">
                      <a16:colId xmlns:a16="http://schemas.microsoft.com/office/drawing/2014/main" val="40377321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(บาท)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29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 – 70 ปี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017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 – 75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914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 – 80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963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 – 85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416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 – 90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553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 – 95 ปี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151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 ปีขึ้นไป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3,500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358401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7752967-8929-2188-7C7B-0C638F10270A}"/>
              </a:ext>
            </a:extLst>
          </p:cNvPr>
          <p:cNvSpPr txBox="1"/>
          <p:nvPr/>
        </p:nvSpPr>
        <p:spPr>
          <a:xfrm>
            <a:off x="919314" y="6145920"/>
            <a:ext cx="11004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ในรอบปีบัญชีใดสมาชิกอาวุโสที่ผิดนัดชำระหนี้กับสหกรณ์ จะไม่ได้รับเงินสวัสดิการสมาชิกอาวุโสในปีนั้น</a:t>
            </a:r>
          </a:p>
        </p:txBody>
      </p:sp>
    </p:spTree>
    <p:extLst>
      <p:ext uri="{BB962C8B-B14F-4D97-AF65-F5344CB8AC3E}">
        <p14:creationId xmlns:p14="http://schemas.microsoft.com/office/powerpoint/2010/main" val="13649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977120" y="424961"/>
            <a:ext cx="8652536" cy="1872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TH Niramit AS" pitchFamily="2" charset="-34"/>
              </a:defRPr>
            </a:lvl1pPr>
          </a:lstStyle>
          <a:p>
            <a:pPr algn="ctr"/>
            <a:r>
              <a:rPr lang="th-TH" sz="8000" b="1" dirty="0">
                <a:solidFill>
                  <a:srgbClr val="99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สวัสดิการบำเหน็จสมาชิก</a:t>
            </a:r>
            <a:endParaRPr lang="en-US" sz="8000" b="1" dirty="0">
              <a:solidFill>
                <a:srgbClr val="99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1171413" y="1968543"/>
            <a:ext cx="965194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จ่ายให้สมาชิกที่เกษียณอายุราชการ หรือมีอายุครบ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บริบูรณ์</a:t>
            </a:r>
          </a:p>
          <a:p>
            <a:pPr algn="l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จ่ายให้ทายาทของสมาชิก (กรณีสมาชิกถึงแก่กรรม)</a:t>
            </a:r>
          </a:p>
          <a:p>
            <a:pPr algn="l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</a:t>
            </a:r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จ่ายให้สมาชิกที่มีอายุการเป็นสมาชิกไม่น้อยกว่า 30 ปี </a:t>
            </a:r>
          </a:p>
          <a:p>
            <a:pPr algn="l"/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และจำเป็นต้องลาออกจากการเป็นสมาชิก</a:t>
            </a:r>
          </a:p>
          <a:p>
            <a:r>
              <a:rPr lang="th-TH" sz="36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 สามารถยื่นขอรับสวัสดิการกองทุนบำเหน็จได้ครั้งเดียว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895E041-2B0D-C5B1-9573-72639EE6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4200791"/>
            <a:ext cx="31623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31504" y="598429"/>
            <a:ext cx="8928992" cy="135978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สวัสดิการสงเคราะห์สมาชิกผู้ถึงแก่กรรม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35560" y="1635492"/>
            <a:ext cx="9023852" cy="3384376"/>
          </a:xfrm>
        </p:spPr>
        <p:txBody>
          <a:bodyPr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สหกรณ์จะจ่ายเงินให้ตามเกณฑ์นี้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เป็นสมาชิกไม่ถึง 1 ปี	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เป็นสมาชิก 1 ปี แต่ไม่ถึง 5 ปี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เป็นสมาชิก 5 ปี แต่ไม่ถึง 10 ปี 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เป็นสมาชิก 10 ปีขึ้นไป			จ่ายให้รายละ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12,000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 marL="109728" indent="0" algn="ctr">
              <a:spcBef>
                <a:spcPts val="0"/>
              </a:spcBef>
              <a:buNone/>
            </a:pP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จะนับอายุการเป็นสมาชิกจากระยะเวลาการเป็นสมาชิกสหกรณ์ติดต่อกันเท่านั้น</a:t>
            </a:r>
          </a:p>
          <a:p>
            <a:pPr marL="109728" indent="0">
              <a:spcBef>
                <a:spcPts val="0"/>
              </a:spcBef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EFD7AF7-5D5E-5781-DCD6-313062196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BD2E5"/>
              </a:clrFrom>
              <a:clrTo>
                <a:srgbClr val="DBD2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-1"/>
          <a:stretch/>
        </p:blipFill>
        <p:spPr>
          <a:xfrm>
            <a:off x="8159441" y="5019868"/>
            <a:ext cx="3545400" cy="1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76" y="1879889"/>
            <a:ext cx="3547246" cy="23042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7505" y="836117"/>
            <a:ext cx="10416988" cy="1359783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สวัสดิการสงเคราะห์ศพ บิดา มารดาของสมาชิก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88100" y="3984818"/>
            <a:ext cx="7632848" cy="2486197"/>
          </a:xfrm>
        </p:spPr>
        <p:txBody>
          <a:bodyPr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จ่ายให้กับสมาชิกที่บิดา มารดา เสียชีวิต                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จ่ายศพละ 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บาท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 วัน</a:t>
            </a:r>
          </a:p>
          <a:p>
            <a:pPr algn="ctr">
              <a:spcBef>
                <a:spcPts val="0"/>
              </a:spcBef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(บิดา มารดาที่เสียชีวิตต้องไม่เป็นสมาชิก)</a:t>
            </a:r>
          </a:p>
        </p:txBody>
      </p:sp>
    </p:spTree>
    <p:extLst>
      <p:ext uri="{BB962C8B-B14F-4D97-AF65-F5344CB8AC3E}">
        <p14:creationId xmlns:p14="http://schemas.microsoft.com/office/powerpoint/2010/main" val="8133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ผลการค้นหารูปภาพสำหรับ อาลั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60" y="4446249"/>
            <a:ext cx="2343149" cy="1830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8895" y="692696"/>
            <a:ext cx="10491682" cy="104024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สวัสดิการสงเคราะห์ศพ คู่สมรสและบุตรของสมาชิก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07467" y="1927607"/>
            <a:ext cx="9577064" cy="35909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จ่ายให้กับสมาชิกที่คู่สมรส หรือบุตร เสียชีวิต </a:t>
            </a:r>
          </a:p>
          <a:p>
            <a:pPr algn="ctr">
              <a:buNone/>
            </a:pP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จ่ายศพละ  5,000 บาท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ยื่นขอรับภายใน 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 วัน</a:t>
            </a:r>
          </a:p>
          <a:p>
            <a:pPr algn="ctr"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(คู่สมรส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และบุตรที่ถึงแก่กรรมต้องไม่เป็นสมาชิกสามัญ </a:t>
            </a:r>
          </a:p>
          <a:p>
            <a:pPr algn="ctr">
              <a:buNone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บุตรต้องอายุไม่เกิน 25 ปี)</a:t>
            </a:r>
          </a:p>
        </p:txBody>
      </p:sp>
    </p:spTree>
    <p:extLst>
      <p:ext uri="{BB962C8B-B14F-4D97-AF65-F5344CB8AC3E}">
        <p14:creationId xmlns:p14="http://schemas.microsoft.com/office/powerpoint/2010/main" val="30728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2659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altLang="ko-KR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วิธีการออมเงินง่ายๆ สำหรับคนเก็บเงินไม่เก่ง</a:t>
            </a:r>
            <a:endParaRPr lang="ko-KR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그룹 51">
            <a:extLst>
              <a:ext uri="{FF2B5EF4-FFF2-40B4-BE49-F238E27FC236}">
                <a16:creationId xmlns:a16="http://schemas.microsoft.com/office/drawing/2014/main" id="{30396B78-6189-456E-A5F8-287604507BFB}"/>
              </a:ext>
            </a:extLst>
          </p:cNvPr>
          <p:cNvGrpSpPr/>
          <p:nvPr/>
        </p:nvGrpSpPr>
        <p:grpSpPr>
          <a:xfrm>
            <a:off x="5380099" y="5306456"/>
            <a:ext cx="1390467" cy="1197039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7003720F-B2FA-43A9-BDC1-240394F47492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:a16="http://schemas.microsoft.com/office/drawing/2014/main" id="{F168EF36-9E76-4C17-8A17-44B23C06163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FB6AF210-223F-4245-BCF5-FAD714C87DA1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44E73B80-0EEB-4187-8506-F42ED6364847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:a16="http://schemas.microsoft.com/office/drawing/2014/main" id="{A5BA7F6C-51E3-4464-B815-C9FD2C934EE9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211608D3-CEA8-4A78-8407-6988A7DEDB72}"/>
              </a:ext>
            </a:extLst>
          </p:cNvPr>
          <p:cNvGrpSpPr/>
          <p:nvPr/>
        </p:nvGrpSpPr>
        <p:grpSpPr>
          <a:xfrm>
            <a:off x="4953052" y="160908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5EB794E7-FCDC-4601-A4E6-C452CBA3E5F6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75">
              <a:extLst>
                <a:ext uri="{FF2B5EF4-FFF2-40B4-BE49-F238E27FC236}">
                  <a16:creationId xmlns:a16="http://schemas.microsoft.com/office/drawing/2014/main" id="{6B3CE469-17EA-40E9-B1D3-8A733C38942B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78">
            <a:extLst>
              <a:ext uri="{FF2B5EF4-FFF2-40B4-BE49-F238E27FC236}">
                <a16:creationId xmlns:a16="http://schemas.microsoft.com/office/drawing/2014/main" id="{DD826CC1-0581-41E2-B5D8-AF119651BE98}"/>
              </a:ext>
            </a:extLst>
          </p:cNvPr>
          <p:cNvGrpSpPr/>
          <p:nvPr/>
        </p:nvGrpSpPr>
        <p:grpSpPr>
          <a:xfrm>
            <a:off x="7936587" y="2101912"/>
            <a:ext cx="3533078" cy="1251359"/>
            <a:chOff x="270023" y="1580161"/>
            <a:chExt cx="3180865" cy="12638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0CDF8-5719-41BA-9FF7-C4DA7ADAC14B}"/>
                </a:ext>
              </a:extLst>
            </p:cNvPr>
            <p:cNvSpPr txBox="1"/>
            <p:nvPr/>
          </p:nvSpPr>
          <p:spPr>
            <a:xfrm>
              <a:off x="270025" y="1911470"/>
              <a:ext cx="3180863" cy="932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ลดการซื้อชา กาแฟ เปลี่ยนมาซื้อชาเป็นกล่อง กาแฟผงชงเอง ลดปริมาณขนมขบเคี้ยวที่รับประทานประจำวัน วางแผนอาหารการกินของตัวเอง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720307-75FB-4005-BA95-245C6B579AF1}"/>
                </a:ext>
              </a:extLst>
            </p:cNvPr>
            <p:cNvSpPr txBox="1"/>
            <p:nvPr/>
          </p:nvSpPr>
          <p:spPr>
            <a:xfrm>
              <a:off x="270023" y="1580161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8. ลดค่าใช้จ่าย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81">
            <a:extLst>
              <a:ext uri="{FF2B5EF4-FFF2-40B4-BE49-F238E27FC236}">
                <a16:creationId xmlns:a16="http://schemas.microsoft.com/office/drawing/2014/main" id="{510218D1-1D69-419C-A752-5129E11CC388}"/>
              </a:ext>
            </a:extLst>
          </p:cNvPr>
          <p:cNvGrpSpPr/>
          <p:nvPr/>
        </p:nvGrpSpPr>
        <p:grpSpPr>
          <a:xfrm>
            <a:off x="7936588" y="3507167"/>
            <a:ext cx="3533077" cy="1823979"/>
            <a:chOff x="270024" y="1616329"/>
            <a:chExt cx="3180864" cy="1842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9B3121-E118-42B9-A5AD-F0D4ED1A6889}"/>
                </a:ext>
              </a:extLst>
            </p:cNvPr>
            <p:cNvSpPr txBox="1"/>
            <p:nvPr/>
          </p:nvSpPr>
          <p:spPr>
            <a:xfrm>
              <a:off x="270025" y="1966446"/>
              <a:ext cx="3180863" cy="149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เปิดบัญชีเงินฝากประจำ เริ่มต้นที่ฝากประจำเป็นเวลา           5 ปี แล้วฝากเงินจำนวนเท่าๆ กันในบัญชีนั้น ทุกๆ เดือน โดยใช้ระบบการตัดยอดเงินอัตโนมัติตามจำนวน และระยะเวลาที่เราต้องการ แล้วนำฝากเข้าบัญชีฝากประจำทุกเดือน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D32E28-6357-4DCB-83D9-418C9005DC00}"/>
                </a:ext>
              </a:extLst>
            </p:cNvPr>
            <p:cNvSpPr txBox="1"/>
            <p:nvPr/>
          </p:nvSpPr>
          <p:spPr>
            <a:xfrm>
              <a:off x="270024" y="1616329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9. เปิดบัญชีฝากประจำระยะยาว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539D291C-D2ED-4530-AC3A-94E01EDAC20E}"/>
              </a:ext>
            </a:extLst>
          </p:cNvPr>
          <p:cNvGrpSpPr/>
          <p:nvPr/>
        </p:nvGrpSpPr>
        <p:grpSpPr>
          <a:xfrm>
            <a:off x="782251" y="1307004"/>
            <a:ext cx="3493848" cy="1780433"/>
            <a:chOff x="270024" y="1605335"/>
            <a:chExt cx="3180864" cy="17982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711A7-5F72-4C46-B8D0-6DEB5C65231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149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หากระปุกออมสินมาหลายๆ ใบ นำกระดาษเขียนจุดประสงค์การเก็บเงินของแต่ละกระปุกมาแปะไว้</a:t>
              </a:r>
              <a:r>
                <a:rPr lang="en-US" altLang="ko-KR" b="1" dirty="0">
                  <a:latin typeface="TH SarabunPSK" pitchFamily="34" charset="-34"/>
                  <a:cs typeface="TH SarabunPSK" pitchFamily="34" charset="-34"/>
                </a:rPr>
                <a:t>            </a:t>
              </a:r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ที่กระปุก เช่น ซื้อนาฬิกาใหม่ ซื้อโทรศัพท์ใหม่                      ซื้อแล็บท็อปใหม่ เป็นต้น อย่าลืมแบ่ง 1 กระปุก            ไว้สำหรับการออมเงินด้วย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5E94E-C538-4D1B-8C82-90AFA2DE7386}"/>
                </a:ext>
              </a:extLst>
            </p:cNvPr>
            <p:cNvSpPr txBox="1"/>
            <p:nvPr/>
          </p:nvSpPr>
          <p:spPr>
            <a:xfrm>
              <a:off x="270024" y="1605335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หยอดกระปุกออมสิน</a:t>
              </a:r>
              <a:endParaRPr lang="ko-KR" altLang="en-US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87">
            <a:extLst>
              <a:ext uri="{FF2B5EF4-FFF2-40B4-BE49-F238E27FC236}">
                <a16:creationId xmlns:a16="http://schemas.microsoft.com/office/drawing/2014/main" id="{7EC8A68C-37B5-47FF-B466-3DD2AC63DC53}"/>
              </a:ext>
            </a:extLst>
          </p:cNvPr>
          <p:cNvGrpSpPr/>
          <p:nvPr/>
        </p:nvGrpSpPr>
        <p:grpSpPr>
          <a:xfrm>
            <a:off x="840460" y="3126617"/>
            <a:ext cx="3493848" cy="1780434"/>
            <a:chOff x="270024" y="1605334"/>
            <a:chExt cx="3180864" cy="17982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1EF1E5-4F52-4A7E-A4F8-C05E1908C4B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149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สร้างเป้าหมายระยะยาวสำหรับการออมเงินให้ตัวเอง ว่าเราต้องการออมเงินเพื่ออะไร ซื้อบ้าน ซื้อรถ ดูแลครอบครัว ซื้อคอนโด ฯลฯ มีเป้าหมายชัดเจนในการออมเงิน แล้วใช้เป้าหมายนี้เตือนตัวเองว่าเราต้อง</a:t>
              </a:r>
              <a:r>
                <a:rPr lang="en-US" altLang="ko-KR" b="1" dirty="0">
                  <a:latin typeface="TH SarabunPSK" pitchFamily="34" charset="-34"/>
                  <a:cs typeface="TH SarabunPSK" pitchFamily="34" charset="-34"/>
                </a:rPr>
                <a:t>   </a:t>
              </a:r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ออมเงินไปเพื่ออะไร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9991F-D562-4CF2-8598-C4606CDD38A9}"/>
                </a:ext>
              </a:extLst>
            </p:cNvPr>
            <p:cNvSpPr txBox="1"/>
            <p:nvPr/>
          </p:nvSpPr>
          <p:spPr>
            <a:xfrm>
              <a:off x="270024" y="1605334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rgbClr val="79BA2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 เอาชนะใจตัวเอง</a:t>
              </a:r>
              <a:endParaRPr lang="ko-KR" altLang="en-US" sz="2000" b="1" dirty="0">
                <a:solidFill>
                  <a:srgbClr val="79BA27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그룹 40">
            <a:extLst>
              <a:ext uri="{FF2B5EF4-FFF2-40B4-BE49-F238E27FC236}">
                <a16:creationId xmlns:a16="http://schemas.microsoft.com/office/drawing/2014/main" id="{22E3B24D-1242-461C-A6FD-A0007BF207D5}"/>
              </a:ext>
            </a:extLst>
          </p:cNvPr>
          <p:cNvGrpSpPr/>
          <p:nvPr/>
        </p:nvGrpSpPr>
        <p:grpSpPr>
          <a:xfrm flipH="1">
            <a:off x="5984591" y="235806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id="{35D13465-4A8B-4181-B16C-8ECD056A992D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75">
              <a:extLst>
                <a:ext uri="{FF2B5EF4-FFF2-40B4-BE49-F238E27FC236}">
                  <a16:creationId xmlns:a16="http://schemas.microsoft.com/office/drawing/2014/main" id="{7C0675DF-5B84-465E-A4FB-341424E114A8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87">
            <a:extLst>
              <a:ext uri="{FF2B5EF4-FFF2-40B4-BE49-F238E27FC236}">
                <a16:creationId xmlns:a16="http://schemas.microsoft.com/office/drawing/2014/main" id="{832506A3-DB44-4CFB-B064-195EE8324FAC}"/>
              </a:ext>
            </a:extLst>
          </p:cNvPr>
          <p:cNvGrpSpPr/>
          <p:nvPr/>
        </p:nvGrpSpPr>
        <p:grpSpPr>
          <a:xfrm>
            <a:off x="840459" y="4903924"/>
            <a:ext cx="3493848" cy="1248833"/>
            <a:chOff x="270025" y="1681668"/>
            <a:chExt cx="3180864" cy="126132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24AA26-6DC2-4CB8-B267-DA51E6D2D3BE}"/>
                </a:ext>
              </a:extLst>
            </p:cNvPr>
            <p:cNvSpPr txBox="1"/>
            <p:nvPr/>
          </p:nvSpPr>
          <p:spPr>
            <a:xfrm>
              <a:off x="270025" y="2010426"/>
              <a:ext cx="3180863" cy="93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altLang="ko-KR" b="1" dirty="0">
                  <a:latin typeface="TH SarabunPSK" pitchFamily="34" charset="-34"/>
                  <a:cs typeface="TH SarabunPSK" pitchFamily="34" charset="-34"/>
                </a:rPr>
                <a:t>เลือกสินค้า ของใช้ที่คุณภาพ และความเหมาะสมของคุณภาพและราคา โดยใช้จุดประสงค์ที่เราต้องการซื้อเป็นหลัก</a:t>
              </a:r>
              <a:endParaRPr lang="ko-KR" alt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AA1452-2F0A-4D1B-B58B-753476D2DD03}"/>
                </a:ext>
              </a:extLst>
            </p:cNvPr>
            <p:cNvSpPr txBox="1"/>
            <p:nvPr/>
          </p:nvSpPr>
          <p:spPr>
            <a:xfrm>
              <a:off x="270025" y="1681668"/>
              <a:ext cx="3180864" cy="40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7. ไม่ยึดติดแบ</a:t>
              </a:r>
              <a:r>
                <a:rPr lang="th-TH" altLang="ko-KR" sz="2000" b="1" dirty="0" err="1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รนด์เนม</a:t>
              </a:r>
              <a:endParaRPr lang="ko-KR" altLang="en-US" sz="2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그룹 50">
            <a:extLst>
              <a:ext uri="{FF2B5EF4-FFF2-40B4-BE49-F238E27FC236}">
                <a16:creationId xmlns:a16="http://schemas.microsoft.com/office/drawing/2014/main" id="{6D7D0574-4775-4A91-98CF-DC0CF6C22329}"/>
              </a:ext>
            </a:extLst>
          </p:cNvPr>
          <p:cNvGrpSpPr/>
          <p:nvPr/>
        </p:nvGrpSpPr>
        <p:grpSpPr>
          <a:xfrm>
            <a:off x="4960152" y="3036704"/>
            <a:ext cx="1249054" cy="1606738"/>
            <a:chOff x="4930968" y="3088958"/>
            <a:chExt cx="1249054" cy="1606738"/>
          </a:xfrm>
        </p:grpSpPr>
        <p:sp>
          <p:nvSpPr>
            <p:cNvPr id="31" name="Rounded Rectangle 15">
              <a:extLst>
                <a:ext uri="{FF2B5EF4-FFF2-40B4-BE49-F238E27FC236}">
                  <a16:creationId xmlns:a16="http://schemas.microsoft.com/office/drawing/2014/main" id="{9F9606F0-5830-458F-97AC-DC67B494D8E2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Isosceles Triangle 75">
              <a:extLst>
                <a:ext uri="{FF2B5EF4-FFF2-40B4-BE49-F238E27FC236}">
                  <a16:creationId xmlns:a16="http://schemas.microsoft.com/office/drawing/2014/main" id="{BDC7182F-DBEF-45E1-8F46-FBE3C377CAF4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43">
            <a:extLst>
              <a:ext uri="{FF2B5EF4-FFF2-40B4-BE49-F238E27FC236}">
                <a16:creationId xmlns:a16="http://schemas.microsoft.com/office/drawing/2014/main" id="{B932C411-C15D-4500-9B55-D5BE1FA43081}"/>
              </a:ext>
            </a:extLst>
          </p:cNvPr>
          <p:cNvGrpSpPr/>
          <p:nvPr/>
        </p:nvGrpSpPr>
        <p:grpSpPr>
          <a:xfrm flipH="1">
            <a:off x="5984591" y="374492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34" name="Rounded Rectangle 15">
              <a:extLst>
                <a:ext uri="{FF2B5EF4-FFF2-40B4-BE49-F238E27FC236}">
                  <a16:creationId xmlns:a16="http://schemas.microsoft.com/office/drawing/2014/main" id="{C1A8894F-5AAD-4C1F-A91E-393938FF89C3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Isosceles Triangle 75">
              <a:extLst>
                <a:ext uri="{FF2B5EF4-FFF2-40B4-BE49-F238E27FC236}">
                  <a16:creationId xmlns:a16="http://schemas.microsoft.com/office/drawing/2014/main" id="{9937E312-3272-4F7F-AC05-D43FDEC01F77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49">
            <a:extLst>
              <a:ext uri="{FF2B5EF4-FFF2-40B4-BE49-F238E27FC236}">
                <a16:creationId xmlns:a16="http://schemas.microsoft.com/office/drawing/2014/main" id="{13273716-9D24-456C-870D-4DE8D5F7E774}"/>
              </a:ext>
            </a:extLst>
          </p:cNvPr>
          <p:cNvGrpSpPr/>
          <p:nvPr/>
        </p:nvGrpSpPr>
        <p:grpSpPr>
          <a:xfrm>
            <a:off x="4960152" y="4411711"/>
            <a:ext cx="1241955" cy="974654"/>
            <a:chOff x="4930968" y="4463965"/>
            <a:chExt cx="1241955" cy="974654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95C7B735-1DFF-4A95-A8A0-E4F03169EE20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Isosceles Triangle 74">
              <a:extLst>
                <a:ext uri="{FF2B5EF4-FFF2-40B4-BE49-F238E27FC236}">
                  <a16:creationId xmlns:a16="http://schemas.microsoft.com/office/drawing/2014/main" id="{E9827705-AE8E-49B1-96C9-CA92E3888447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919A45A3-DE25-4C91-A692-E8448767BAF3}"/>
              </a:ext>
            </a:extLst>
          </p:cNvPr>
          <p:cNvSpPr>
            <a:spLocks noChangeAspect="1"/>
          </p:cNvSpPr>
          <p:nvPr/>
        </p:nvSpPr>
        <p:spPr>
          <a:xfrm rot="9900000">
            <a:off x="7366028" y="242473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324928" y="1684615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6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4389543" y="2995104"/>
            <a:ext cx="501857" cy="554554"/>
            <a:chOff x="4835382" y="73243"/>
            <a:chExt cx="2920830" cy="3227535"/>
          </a:xfrm>
          <a:solidFill>
            <a:schemeClr val="accent1"/>
          </a:solidFill>
        </p:grpSpPr>
        <p:sp>
          <p:nvSpPr>
            <p:cNvPr id="47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4332029" y="4471192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0" name="그룹 7">
            <a:extLst>
              <a:ext uri="{FF2B5EF4-FFF2-40B4-BE49-F238E27FC236}">
                <a16:creationId xmlns:a16="http://schemas.microsoft.com/office/drawing/2014/main" id="{C6BF7C1D-F8D0-4AC5-A101-D59AD15830DB}"/>
              </a:ext>
            </a:extLst>
          </p:cNvPr>
          <p:cNvGrpSpPr/>
          <p:nvPr/>
        </p:nvGrpSpPr>
        <p:grpSpPr>
          <a:xfrm>
            <a:off x="7313085" y="3641280"/>
            <a:ext cx="555079" cy="622775"/>
            <a:chOff x="6282410" y="2774470"/>
            <a:chExt cx="1403850" cy="1577193"/>
          </a:xfrm>
        </p:grpSpPr>
        <p:sp>
          <p:nvSpPr>
            <p:cNvPr id="51" name="자유형: 도형 91">
              <a:extLst>
                <a:ext uri="{FF2B5EF4-FFF2-40B4-BE49-F238E27FC236}">
                  <a16:creationId xmlns:a16="http://schemas.microsoft.com/office/drawing/2014/main" id="{F540ED58-5B00-429F-840D-1BFA99C6F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52" name="그룹 96">
              <a:extLst>
                <a:ext uri="{FF2B5EF4-FFF2-40B4-BE49-F238E27FC236}">
                  <a16:creationId xmlns:a16="http://schemas.microsoft.com/office/drawing/2014/main" id="{407848FC-FD38-4A24-B638-A0191ED88D8F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9" name="타원 97">
                <a:extLst>
                  <a:ext uri="{FF2B5EF4-FFF2-40B4-BE49-F238E27FC236}">
                    <a16:creationId xmlns:a16="http://schemas.microsoft.com/office/drawing/2014/main" id="{6B3B55EB-5D5B-4891-9514-58AA1AD055F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98">
                <a:extLst>
                  <a:ext uri="{FF2B5EF4-FFF2-40B4-BE49-F238E27FC236}">
                    <a16:creationId xmlns:a16="http://schemas.microsoft.com/office/drawing/2014/main" id="{9C1F41E0-6278-4520-AED1-1845D95E0A2C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Block Arc 11">
                <a:extLst>
                  <a:ext uri="{FF2B5EF4-FFF2-40B4-BE49-F238E27FC236}">
                    <a16:creationId xmlns:a16="http://schemas.microsoft.com/office/drawing/2014/main" id="{B8FE9D9D-A9F2-48B5-B02D-D23D6E7E321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그룹 108">
              <a:extLst>
                <a:ext uri="{FF2B5EF4-FFF2-40B4-BE49-F238E27FC236}">
                  <a16:creationId xmlns:a16="http://schemas.microsoft.com/office/drawing/2014/main" id="{B3628BC5-CFAE-4799-AE73-1F18DD357B01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6" name="타원 109">
                <a:extLst>
                  <a:ext uri="{FF2B5EF4-FFF2-40B4-BE49-F238E27FC236}">
                    <a16:creationId xmlns:a16="http://schemas.microsoft.com/office/drawing/2014/main" id="{8E9DDE32-1CA0-4276-A056-E6E8B847E8A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타원 110">
                <a:extLst>
                  <a:ext uri="{FF2B5EF4-FFF2-40B4-BE49-F238E27FC236}">
                    <a16:creationId xmlns:a16="http://schemas.microsoft.com/office/drawing/2014/main" id="{4B3A16F4-CC16-40FC-8CF5-1CAAB920EEFB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Block Arc 11">
                <a:extLst>
                  <a:ext uri="{FF2B5EF4-FFF2-40B4-BE49-F238E27FC236}">
                    <a16:creationId xmlns:a16="http://schemas.microsoft.com/office/drawing/2014/main" id="{4DF3B8C5-A1F1-41AA-B6A0-2A048B9BBC8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그룹 112">
              <a:extLst>
                <a:ext uri="{FF2B5EF4-FFF2-40B4-BE49-F238E27FC236}">
                  <a16:creationId xmlns:a16="http://schemas.microsoft.com/office/drawing/2014/main" id="{C1AB8198-A4E6-45E7-BB4A-08B95A5B8FF4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3" name="타원 113">
                <a:extLst>
                  <a:ext uri="{FF2B5EF4-FFF2-40B4-BE49-F238E27FC236}">
                    <a16:creationId xmlns:a16="http://schemas.microsoft.com/office/drawing/2014/main" id="{B1D78BCF-7008-478E-84AD-49C67757E46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타원 114">
                <a:extLst>
                  <a:ext uri="{FF2B5EF4-FFF2-40B4-BE49-F238E27FC236}">
                    <a16:creationId xmlns:a16="http://schemas.microsoft.com/office/drawing/2014/main" id="{90AA1158-A1F0-420B-92D1-5D41D60E6B5A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Block Arc 11">
                <a:extLst>
                  <a:ext uri="{FF2B5EF4-FFF2-40B4-BE49-F238E27FC236}">
                    <a16:creationId xmlns:a16="http://schemas.microsoft.com/office/drawing/2014/main" id="{429F0A87-6E0C-408E-B694-7D4ACA93E61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그룹 116">
              <a:extLst>
                <a:ext uri="{FF2B5EF4-FFF2-40B4-BE49-F238E27FC236}">
                  <a16:creationId xmlns:a16="http://schemas.microsoft.com/office/drawing/2014/main" id="{45C55C8E-82A3-42A1-B999-E52C8E4EEFDD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60" name="타원 117">
                <a:extLst>
                  <a:ext uri="{FF2B5EF4-FFF2-40B4-BE49-F238E27FC236}">
                    <a16:creationId xmlns:a16="http://schemas.microsoft.com/office/drawing/2014/main" id="{49A70BF8-824B-4E71-8AF4-B7457942106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타원 118">
                <a:extLst>
                  <a:ext uri="{FF2B5EF4-FFF2-40B4-BE49-F238E27FC236}">
                    <a16:creationId xmlns:a16="http://schemas.microsoft.com/office/drawing/2014/main" id="{33A78364-1E8C-41C6-AD23-E637148EF38D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Block Arc 11">
                <a:extLst>
                  <a:ext uri="{FF2B5EF4-FFF2-40B4-BE49-F238E27FC236}">
                    <a16:creationId xmlns:a16="http://schemas.microsoft.com/office/drawing/2014/main" id="{AE725405-01BA-4F78-B52C-97D500F0ADF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그룹 120">
              <a:extLst>
                <a:ext uri="{FF2B5EF4-FFF2-40B4-BE49-F238E27FC236}">
                  <a16:creationId xmlns:a16="http://schemas.microsoft.com/office/drawing/2014/main" id="{432E1869-29A5-456B-80C0-66791AD3F26A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57" name="타원 121">
                <a:extLst>
                  <a:ext uri="{FF2B5EF4-FFF2-40B4-BE49-F238E27FC236}">
                    <a16:creationId xmlns:a16="http://schemas.microsoft.com/office/drawing/2014/main" id="{5A5A3BBC-7651-44AC-91F3-2F187166C3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122">
                <a:extLst>
                  <a:ext uri="{FF2B5EF4-FFF2-40B4-BE49-F238E27FC236}">
                    <a16:creationId xmlns:a16="http://schemas.microsoft.com/office/drawing/2014/main" id="{0A9369A0-693F-4CFB-8F11-967F75A11333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Block Arc 11">
                <a:extLst>
                  <a:ext uri="{FF2B5EF4-FFF2-40B4-BE49-F238E27FC236}">
                    <a16:creationId xmlns:a16="http://schemas.microsoft.com/office/drawing/2014/main" id="{BD69C9B0-9792-478C-BA23-751B569385F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0" grpId="0" animBg="1"/>
      <p:bldP spid="45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52">
            <a:extLst>
              <a:ext uri="{FF2B5EF4-FFF2-40B4-BE49-F238E27FC236}">
                <a16:creationId xmlns:a16="http://schemas.microsoft.com/office/drawing/2014/main" id="{F05A1848-C118-49F0-8C1C-D7D7037D591C}"/>
              </a:ext>
            </a:extLst>
          </p:cNvPr>
          <p:cNvSpPr/>
          <p:nvPr/>
        </p:nvSpPr>
        <p:spPr>
          <a:xfrm>
            <a:off x="4243043" y="1263272"/>
            <a:ext cx="3718582" cy="526090"/>
          </a:xfrm>
          <a:prstGeom prst="homePlate">
            <a:avLst>
              <a:gd name="adj" fmla="val 46420"/>
            </a:avLst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บัญชีเงินฝากของสหกรณ์</a:t>
            </a:r>
            <a:endParaRPr lang="en-US" altLang="ko-KR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53">
            <a:extLst>
              <a:ext uri="{FF2B5EF4-FFF2-40B4-BE49-F238E27FC236}">
                <a16:creationId xmlns:a16="http://schemas.microsoft.com/office/drawing/2014/main" id="{0A95F3F8-B9C3-45BB-9BDB-A3C87CC7C02B}"/>
              </a:ext>
            </a:extLst>
          </p:cNvPr>
          <p:cNvSpPr/>
          <p:nvPr/>
        </p:nvSpPr>
        <p:spPr>
          <a:xfrm>
            <a:off x="384821" y="4656866"/>
            <a:ext cx="2952888" cy="1735103"/>
          </a:xfrm>
          <a:prstGeom prst="roundRect">
            <a:avLst>
              <a:gd name="adj" fmla="val 12714"/>
            </a:avLst>
          </a:prstGeom>
          <a:solidFill>
            <a:srgbClr val="CAEBA1"/>
          </a:solidFill>
          <a:ln>
            <a:solidFill>
              <a:srgbClr val="CAEBA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b="1" dirty="0">
              <a:solidFill>
                <a:schemeClr val="tx1"/>
              </a:solidFill>
            </a:endParaRPr>
          </a:p>
          <a:p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เปิดบัญชีขั้นต่ำไม่น้อยกว่า 100 บาท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ฝาก ถอนได้ที่สหกรณ์ออมทรัพย์ครูแม่ฮ่องสอน จำกัด หรือหน่วยบริการอำเภอ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จ่ายดอกเบี้ยปีละครั้ง</a:t>
            </a:r>
          </a:p>
          <a:p>
            <a:pPr algn="ctr"/>
            <a:r>
              <a:rPr lang="th-TH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Arrow: Pentagon 54">
            <a:extLst>
              <a:ext uri="{FF2B5EF4-FFF2-40B4-BE49-F238E27FC236}">
                <a16:creationId xmlns:a16="http://schemas.microsoft.com/office/drawing/2014/main" id="{B04AA198-AD60-4054-8A5F-0915589A5BBA}"/>
              </a:ext>
            </a:extLst>
          </p:cNvPr>
          <p:cNvSpPr/>
          <p:nvPr/>
        </p:nvSpPr>
        <p:spPr>
          <a:xfrm>
            <a:off x="384821" y="4168189"/>
            <a:ext cx="3034016" cy="526090"/>
          </a:xfrm>
          <a:prstGeom prst="homePlate">
            <a:avLst>
              <a:gd name="adj" fmla="val 46420"/>
            </a:avLst>
          </a:prstGeom>
          <a:solidFill>
            <a:srgbClr val="79BA27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เงินฝากออมทรัพย์ธรรมดา </a:t>
            </a:r>
            <a:r>
              <a:rPr lang="en-US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(01)</a:t>
            </a:r>
            <a:r>
              <a:rPr lang="th-TH" altLang="ko-KR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ko-KR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: Rounded Corners 55">
            <a:extLst>
              <a:ext uri="{FF2B5EF4-FFF2-40B4-BE49-F238E27FC236}">
                <a16:creationId xmlns:a16="http://schemas.microsoft.com/office/drawing/2014/main" id="{401B8C3A-0060-4B83-8F80-14ECEEFCAA5E}"/>
              </a:ext>
            </a:extLst>
          </p:cNvPr>
          <p:cNvSpPr/>
          <p:nvPr/>
        </p:nvSpPr>
        <p:spPr>
          <a:xfrm>
            <a:off x="4644072" y="4741948"/>
            <a:ext cx="2873828" cy="1735103"/>
          </a:xfrm>
          <a:prstGeom prst="roundRect">
            <a:avLst>
              <a:gd name="adj" fmla="val 12714"/>
            </a:avLst>
          </a:prstGeom>
          <a:solidFill>
            <a:srgbClr val="CAEBA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อัตราดอกเบี้ย ร้อยละ 2.00 บาท/ปี</a:t>
            </a:r>
          </a:p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เปิดบัญชีขั้นต่ำไม่น้อยกว่า 100 บาท</a:t>
            </a:r>
          </a:p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ถอนโดยใช้บัตร </a:t>
            </a:r>
            <a:r>
              <a:rPr lang="en-US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ATM </a:t>
            </a:r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ธนาคารกรุงไทย จำกัด ทุกสาขาทั่วประเทศ</a:t>
            </a:r>
          </a:p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จ่ายดอกเบี้ยปีละครั้ง</a:t>
            </a:r>
          </a:p>
        </p:txBody>
      </p:sp>
      <p:sp>
        <p:nvSpPr>
          <p:cNvPr id="7" name="Arrow: Pentagon 56">
            <a:extLst>
              <a:ext uri="{FF2B5EF4-FFF2-40B4-BE49-F238E27FC236}">
                <a16:creationId xmlns:a16="http://schemas.microsoft.com/office/drawing/2014/main" id="{0BAC2C2B-329B-4E65-87AE-17A92F19FE5B}"/>
              </a:ext>
            </a:extLst>
          </p:cNvPr>
          <p:cNvSpPr/>
          <p:nvPr/>
        </p:nvSpPr>
        <p:spPr>
          <a:xfrm>
            <a:off x="4644073" y="4215859"/>
            <a:ext cx="2916522" cy="526090"/>
          </a:xfrm>
          <a:prstGeom prst="homePlate">
            <a:avLst>
              <a:gd name="adj" fmla="val 46420"/>
            </a:avLst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เงินฝากออมทรัพย์ผ่านธนาคาร</a:t>
            </a:r>
            <a:r>
              <a:rPr lang="en-US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(88)</a:t>
            </a:r>
          </a:p>
        </p:txBody>
      </p:sp>
      <p:sp>
        <p:nvSpPr>
          <p:cNvPr id="8" name="Rectangle: Rounded Corners 57">
            <a:extLst>
              <a:ext uri="{FF2B5EF4-FFF2-40B4-BE49-F238E27FC236}">
                <a16:creationId xmlns:a16="http://schemas.microsoft.com/office/drawing/2014/main" id="{ED605DEF-B03F-48F6-9229-9BBCC390E9F8}"/>
              </a:ext>
            </a:extLst>
          </p:cNvPr>
          <p:cNvSpPr/>
          <p:nvPr/>
        </p:nvSpPr>
        <p:spPr>
          <a:xfrm>
            <a:off x="8567697" y="4750894"/>
            <a:ext cx="2873829" cy="1735103"/>
          </a:xfrm>
          <a:prstGeom prst="roundRect">
            <a:avLst>
              <a:gd name="adj" fmla="val 12714"/>
            </a:avLst>
          </a:prstGeom>
          <a:solidFill>
            <a:srgbClr val="E7979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altLang="ko-KR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อัตราดอกเบี้ย ร้อยละ 3.00 บาท/</a:t>
            </a:r>
            <a:r>
              <a:rPr lang="th-TH" altLang="ko-KR" sz="1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altLang="ko-KR" sz="17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เปิดบัญชีขั้นต่ำไม่น้อยกว่า 1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บาท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ถอนได้เดือนละ 2 ครั้ง หากถอนเกิน         จะคิดค่าธรรมเนียมการถอน ร้อยละ 1       ของยอดเงินที่ถอน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จ่ายดอกเบี้ยเดือนละครั้ง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Arrow: Pentagon 58">
            <a:extLst>
              <a:ext uri="{FF2B5EF4-FFF2-40B4-BE49-F238E27FC236}">
                <a16:creationId xmlns:a16="http://schemas.microsoft.com/office/drawing/2014/main" id="{03AD016A-F147-4A95-A60E-6909B5A3AE9C}"/>
              </a:ext>
            </a:extLst>
          </p:cNvPr>
          <p:cNvSpPr/>
          <p:nvPr/>
        </p:nvSpPr>
        <p:spPr>
          <a:xfrm>
            <a:off x="8567698" y="4224805"/>
            <a:ext cx="3094661" cy="526090"/>
          </a:xfrm>
          <a:prstGeom prst="homePlate">
            <a:avLst>
              <a:gd name="adj" fmla="val 46420"/>
            </a:avLst>
          </a:prstGeom>
          <a:solidFill>
            <a:srgbClr val="C0000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เงินฝากออมทรัพย์พิเศษ </a:t>
            </a: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(05)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 txBox="1">
            <a:spLocks/>
          </p:cNvSpPr>
          <p:nvPr/>
        </p:nvSpPr>
        <p:spPr>
          <a:xfrm>
            <a:off x="1314078" y="386303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ประเภทบัญชีเงินฝากของสหกรณ์ออมทรัพย์ครูแม่ฮ่องสอนจำกัด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DAD65E-7776-48A2-B3C1-717B46384153}"/>
              </a:ext>
            </a:extLst>
          </p:cNvPr>
          <p:cNvGrpSpPr/>
          <p:nvPr/>
        </p:nvGrpSpPr>
        <p:grpSpPr>
          <a:xfrm>
            <a:off x="355073" y="4746614"/>
            <a:ext cx="2767194" cy="572568"/>
            <a:chOff x="2122058" y="5080656"/>
            <a:chExt cx="2246106" cy="572568"/>
          </a:xfrm>
        </p:grpSpPr>
        <p:sp>
          <p:nvSpPr>
            <p:cNvPr id="12" name="직사각형 1">
              <a:extLst>
                <a:ext uri="{FF2B5EF4-FFF2-40B4-BE49-F238E27FC236}">
                  <a16:creationId xmlns:a16="http://schemas.microsoft.com/office/drawing/2014/main" id="{953AB875-B7CF-47B4-9EA8-BAA1E65C0FEE}"/>
                </a:ext>
              </a:extLst>
            </p:cNvPr>
            <p:cNvSpPr/>
            <p:nvPr/>
          </p:nvSpPr>
          <p:spPr>
            <a:xfrm>
              <a:off x="2174185" y="5376225"/>
              <a:ext cx="15867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3" name="직사각형 2">
              <a:extLst>
                <a:ext uri="{FF2B5EF4-FFF2-40B4-BE49-F238E27FC236}">
                  <a16:creationId xmlns:a16="http://schemas.microsoft.com/office/drawing/2014/main" id="{F1E92A17-0942-43BB-93BB-1D318F5FD014}"/>
                </a:ext>
              </a:extLst>
            </p:cNvPr>
            <p:cNvSpPr/>
            <p:nvPr/>
          </p:nvSpPr>
          <p:spPr>
            <a:xfrm>
              <a:off x="2122058" y="5080656"/>
              <a:ext cx="22461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อัตราดอกเบี้ย ร้อยละ 2.00 บาท/ปี</a:t>
              </a:r>
              <a:endParaRPr lang="en-US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29861F91-8042-4181-8017-4622689436A3}"/>
              </a:ext>
            </a:extLst>
          </p:cNvPr>
          <p:cNvGrpSpPr/>
          <p:nvPr/>
        </p:nvGrpSpPr>
        <p:grpSpPr>
          <a:xfrm>
            <a:off x="4549877" y="4329512"/>
            <a:ext cx="2854921" cy="889708"/>
            <a:chOff x="2068749" y="4578461"/>
            <a:chExt cx="2098129" cy="674778"/>
          </a:xfrm>
        </p:grpSpPr>
        <p:sp>
          <p:nvSpPr>
            <p:cNvPr id="17" name="직사각형 2">
              <a:extLst>
                <a:ext uri="{FF2B5EF4-FFF2-40B4-BE49-F238E27FC236}">
                  <a16:creationId xmlns:a16="http://schemas.microsoft.com/office/drawing/2014/main" id="{FB7032D8-3F00-4F07-B538-902FEAE0C5E3}"/>
                </a:ext>
              </a:extLst>
            </p:cNvPr>
            <p:cNvSpPr/>
            <p:nvPr/>
          </p:nvSpPr>
          <p:spPr>
            <a:xfrm>
              <a:off x="2068749" y="4973127"/>
              <a:ext cx="2098129" cy="280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th-TH" altLang="ko-KR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직사각형 3">
              <a:extLst>
                <a:ext uri="{FF2B5EF4-FFF2-40B4-BE49-F238E27FC236}">
                  <a16:creationId xmlns:a16="http://schemas.microsoft.com/office/drawing/2014/main" id="{2A9D9A1D-FCFC-4FAB-B0DA-3D1A13C2DCBB}"/>
                </a:ext>
              </a:extLst>
            </p:cNvPr>
            <p:cNvSpPr/>
            <p:nvPr/>
          </p:nvSpPr>
          <p:spPr>
            <a:xfrm>
              <a:off x="2174184" y="4578461"/>
              <a:ext cx="1965920" cy="303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ko-KR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1" name="직사각형 2">
            <a:extLst>
              <a:ext uri="{FF2B5EF4-FFF2-40B4-BE49-F238E27FC236}">
                <a16:creationId xmlns:a16="http://schemas.microsoft.com/office/drawing/2014/main" id="{5F1A7159-1701-44E6-BC01-22B3C7668C12}"/>
              </a:ext>
            </a:extLst>
          </p:cNvPr>
          <p:cNvSpPr/>
          <p:nvPr/>
        </p:nvSpPr>
        <p:spPr>
          <a:xfrm>
            <a:off x="8674324" y="4806032"/>
            <a:ext cx="27722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7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7" name="Straight Connector 32">
            <a:extLst>
              <a:ext uri="{FF2B5EF4-FFF2-40B4-BE49-F238E27FC236}">
                <a16:creationId xmlns:a16="http://schemas.microsoft.com/office/drawing/2014/main" id="{6D2CFB0E-4262-4BA2-8AC5-F1567D03E2A3}"/>
              </a:ext>
            </a:extLst>
          </p:cNvPr>
          <p:cNvCxnSpPr>
            <a:cxnSpLocks/>
          </p:cNvCxnSpPr>
          <p:nvPr/>
        </p:nvCxnSpPr>
        <p:spPr>
          <a:xfrm>
            <a:off x="5917323" y="1789362"/>
            <a:ext cx="0" cy="276957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4">
            <a:extLst>
              <a:ext uri="{FF2B5EF4-FFF2-40B4-BE49-F238E27FC236}">
                <a16:creationId xmlns:a16="http://schemas.microsoft.com/office/drawing/2014/main" id="{61AC7064-1F26-4C4A-9FC6-AA9A85447B9E}"/>
              </a:ext>
            </a:extLst>
          </p:cNvPr>
          <p:cNvCxnSpPr>
            <a:cxnSpLocks/>
          </p:cNvCxnSpPr>
          <p:nvPr/>
        </p:nvCxnSpPr>
        <p:spPr>
          <a:xfrm>
            <a:off x="3418837" y="2066319"/>
            <a:ext cx="6585775" cy="38448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3418837" y="2066319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9">
            <a:extLst>
              <a:ext uri="{FF2B5EF4-FFF2-40B4-BE49-F238E27FC236}">
                <a16:creationId xmlns:a16="http://schemas.microsoft.com/office/drawing/2014/main" id="{B5FA933B-3DB8-4684-BD19-05568EC18133}"/>
              </a:ext>
            </a:extLst>
          </p:cNvPr>
          <p:cNvCxnSpPr>
            <a:cxnSpLocks/>
          </p:cNvCxnSpPr>
          <p:nvPr/>
        </p:nvCxnSpPr>
        <p:spPr>
          <a:xfrm>
            <a:off x="10004612" y="2111641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0">
            <a:extLst>
              <a:ext uri="{FF2B5EF4-FFF2-40B4-BE49-F238E27FC236}">
                <a16:creationId xmlns:a16="http://schemas.microsoft.com/office/drawing/2014/main" id="{51EDDADB-481E-4AD5-9210-95323A2B86F7}"/>
              </a:ext>
            </a:extLst>
          </p:cNvPr>
          <p:cNvCxnSpPr>
            <a:cxnSpLocks/>
          </p:cNvCxnSpPr>
          <p:nvPr/>
        </p:nvCxnSpPr>
        <p:spPr>
          <a:xfrm flipH="1">
            <a:off x="10004612" y="3218167"/>
            <a:ext cx="4101" cy="950022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ตัดมุมสี่เหลี่ยมผืนผ้าด้านทแยงมุม 54"/>
          <p:cNvSpPr/>
          <p:nvPr/>
        </p:nvSpPr>
        <p:spPr>
          <a:xfrm>
            <a:off x="2560398" y="2522945"/>
            <a:ext cx="1882004" cy="545655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</a:t>
            </a:r>
          </a:p>
        </p:txBody>
      </p:sp>
      <p:sp>
        <p:nvSpPr>
          <p:cNvPr id="56" name="ตัดมุมสี่เหลี่ยมผืนผ้าด้านทแยงมุม 55"/>
          <p:cNvSpPr/>
          <p:nvPr/>
        </p:nvSpPr>
        <p:spPr>
          <a:xfrm>
            <a:off x="9063610" y="2596449"/>
            <a:ext cx="1882004" cy="554884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เงินฝากประจำ</a:t>
            </a:r>
          </a:p>
        </p:txBody>
      </p:sp>
      <p:cxnSp>
        <p:nvCxnSpPr>
          <p:cNvPr id="57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3418837" y="3077829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4">
            <a:extLst>
              <a:ext uri="{FF2B5EF4-FFF2-40B4-BE49-F238E27FC236}">
                <a16:creationId xmlns:a16="http://schemas.microsoft.com/office/drawing/2014/main" id="{61AC7064-1F26-4C4A-9FC6-AA9A85447B9E}"/>
              </a:ext>
            </a:extLst>
          </p:cNvPr>
          <p:cNvCxnSpPr>
            <a:cxnSpLocks/>
          </p:cNvCxnSpPr>
          <p:nvPr/>
        </p:nvCxnSpPr>
        <p:spPr>
          <a:xfrm>
            <a:off x="1755216" y="3525226"/>
            <a:ext cx="4162107" cy="0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1755216" y="3525226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6">
            <a:extLst>
              <a:ext uri="{FF2B5EF4-FFF2-40B4-BE49-F238E27FC236}">
                <a16:creationId xmlns:a16="http://schemas.microsoft.com/office/drawing/2014/main" id="{5762E04F-40C5-4A33-B903-B3E4197FABE1}"/>
              </a:ext>
            </a:extLst>
          </p:cNvPr>
          <p:cNvCxnSpPr>
            <a:cxnSpLocks/>
          </p:cNvCxnSpPr>
          <p:nvPr/>
        </p:nvCxnSpPr>
        <p:spPr>
          <a:xfrm>
            <a:off x="5917323" y="3525226"/>
            <a:ext cx="0" cy="404291"/>
          </a:xfrm>
          <a:prstGeom prst="line">
            <a:avLst/>
          </a:prstGeom>
          <a:ln w="19050"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37" y="1702170"/>
            <a:ext cx="2781300" cy="165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837" y="3799977"/>
            <a:ext cx="2781300" cy="174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กล่องข้อความ 3"/>
          <p:cNvSpPr txBox="1"/>
          <p:nvPr/>
        </p:nvSpPr>
        <p:spPr>
          <a:xfrm>
            <a:off x="1515837" y="708322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ตัวอย่างสมุดบัญชี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388428" y="1756969"/>
            <a:ext cx="1483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ดอกเบี้ย 2.00 ต่อปี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388428" y="3786503"/>
            <a:ext cx="1850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เงินฝากออมทรัพย์พิเศษ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ดอกเบี้ย 3.00 ต่อปี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52E57-AE48-4B2E-BD13-E299482EC991}"/>
              </a:ext>
            </a:extLst>
          </p:cNvPr>
          <p:cNvGrpSpPr/>
          <p:nvPr/>
        </p:nvGrpSpPr>
        <p:grpSpPr>
          <a:xfrm>
            <a:off x="7824837" y="1843705"/>
            <a:ext cx="4429429" cy="4989196"/>
            <a:chOff x="412501" y="2943143"/>
            <a:chExt cx="3761594" cy="374305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aphic 27">
              <a:extLst>
                <a:ext uri="{FF2B5EF4-FFF2-40B4-BE49-F238E27FC236}">
                  <a16:creationId xmlns:a16="http://schemas.microsoft.com/office/drawing/2014/main" id="{66D5C128-FBBD-4C3F-9C23-D7690A3776DF}"/>
                </a:ext>
              </a:extLst>
            </p:cNvPr>
            <p:cNvGrpSpPr/>
            <p:nvPr/>
          </p:nvGrpSpPr>
          <p:grpSpPr>
            <a:xfrm>
              <a:off x="412501" y="2943143"/>
              <a:ext cx="3761594" cy="3743050"/>
              <a:chOff x="2564432" y="-3077"/>
              <a:chExt cx="6894435" cy="686044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D6C2DA-011D-402A-99B3-747112E2D41F}"/>
              </a:ext>
            </a:extLst>
          </p:cNvPr>
          <p:cNvSpPr/>
          <p:nvPr/>
        </p:nvSpPr>
        <p:spPr>
          <a:xfrm rot="2142109">
            <a:off x="7449167" y="4076401"/>
            <a:ext cx="313629" cy="313629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E52319C-DF75-4B32-9C54-B970D203F2D0}"/>
              </a:ext>
            </a:extLst>
          </p:cNvPr>
          <p:cNvSpPr/>
          <p:nvPr/>
        </p:nvSpPr>
        <p:spPr>
          <a:xfrm>
            <a:off x="1967204" y="2704625"/>
            <a:ext cx="4128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ฝากเงินผ่านเคาน์เตอร์สหกรณ์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3DB3881-3528-41DF-B456-D63ED13F0B8C}"/>
              </a:ext>
            </a:extLst>
          </p:cNvPr>
          <p:cNvSpPr/>
          <p:nvPr/>
        </p:nvSpPr>
        <p:spPr>
          <a:xfrm>
            <a:off x="1910388" y="3357765"/>
            <a:ext cx="4128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ฝากรายเดือนโดยทำการหัก ณ ที่จ่าย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16A00AE-91F9-40E3-BDB7-C810E0EA361C}"/>
              </a:ext>
            </a:extLst>
          </p:cNvPr>
          <p:cNvSpPr/>
          <p:nvPr/>
        </p:nvSpPr>
        <p:spPr>
          <a:xfrm>
            <a:off x="1922027" y="4126433"/>
            <a:ext cx="4128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ฝากเงินเข้าบัญชีสหกรณ์โดย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FC7C1-C363-4710-BF2A-A61F98307CFD}"/>
              </a:ext>
            </a:extLst>
          </p:cNvPr>
          <p:cNvSpPr txBox="1"/>
          <p:nvPr/>
        </p:nvSpPr>
        <p:spPr>
          <a:xfrm>
            <a:off x="1031969" y="1739803"/>
            <a:ext cx="66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สหกรณ์และหน่วยบริการอำเภอแม่สะเรียงให้บริการฝาก-ถอน ตั้งแต่เวลา 09.00 – 15.00 น. </a:t>
            </a:r>
          </a:p>
          <a:p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(หน่วยบริการอำเภออื่น ปิดรับ-จ่ายเงิน เวลา 14.30 น.)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06D51F-1386-47EF-9B7F-60AB1187F425}"/>
              </a:ext>
            </a:extLst>
          </p:cNvPr>
          <p:cNvSpPr txBox="1"/>
          <p:nvPr/>
        </p:nvSpPr>
        <p:spPr>
          <a:xfrm>
            <a:off x="648891" y="1020875"/>
            <a:ext cx="420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การใช้บริการเงินฝาก</a:t>
            </a:r>
            <a:endParaRPr lang="ko-KR" altLang="en-US" sz="3600" b="1" u="sng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157253" y="269623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143129" y="341427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1150447" y="42574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โอนเงินผ่านบัญชีธนาคาร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C3E8A5-F4EA-40ED-AEDE-7257B3AAE537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accent6">
              <a:alpha val="40000"/>
            </a:schemeClr>
          </a:solidFill>
        </p:grpSpPr>
        <p:sp>
          <p:nvSpPr>
            <p:cNvPr id="3" name="Chevron 3">
              <a:extLst>
                <a:ext uri="{FF2B5EF4-FFF2-40B4-BE49-F238E27FC236}">
                  <a16:creationId xmlns:a16="http://schemas.microsoft.com/office/drawing/2014/main" id="{7A0881BC-7A26-42FC-9FE9-51D9CD63A940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A24DB17C-0EA5-4FEE-A8F1-99B1E867C59B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5">
              <a:extLst>
                <a:ext uri="{FF2B5EF4-FFF2-40B4-BE49-F238E27FC236}">
                  <a16:creationId xmlns:a16="http://schemas.microsoft.com/office/drawing/2014/main" id="{645B38DE-089F-4284-8445-D91DB094659B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6332813B-EB78-4DDC-A05B-0FBEF9AA5FA7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8">
              <a:extLst>
                <a:ext uri="{FF2B5EF4-FFF2-40B4-BE49-F238E27FC236}">
                  <a16:creationId xmlns:a16="http://schemas.microsoft.com/office/drawing/2014/main" id="{32D8C5ED-9E8D-4E57-B9A1-E24DA5C41320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9">
              <a:extLst>
                <a:ext uri="{FF2B5EF4-FFF2-40B4-BE49-F238E27FC236}">
                  <a16:creationId xmlns:a16="http://schemas.microsoft.com/office/drawing/2014/main" id="{B9B22CD5-6BCF-482C-8917-6B496A74A73C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10">
              <a:extLst>
                <a:ext uri="{FF2B5EF4-FFF2-40B4-BE49-F238E27FC236}">
                  <a16:creationId xmlns:a16="http://schemas.microsoft.com/office/drawing/2014/main" id="{2C849E5F-1D11-4D4E-ADD3-7EE1FA81B3E3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1">
              <a:extLst>
                <a:ext uri="{FF2B5EF4-FFF2-40B4-BE49-F238E27FC236}">
                  <a16:creationId xmlns:a16="http://schemas.microsoft.com/office/drawing/2014/main" id="{A9B412C7-ED97-477B-88EF-85A68087E2A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2">
              <a:extLst>
                <a:ext uri="{FF2B5EF4-FFF2-40B4-BE49-F238E27FC236}">
                  <a16:creationId xmlns:a16="http://schemas.microsoft.com/office/drawing/2014/main" id="{E714087A-5493-4627-83F5-5BF9FD53849B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44">
              <a:extLst>
                <a:ext uri="{FF2B5EF4-FFF2-40B4-BE49-F238E27FC236}">
                  <a16:creationId xmlns:a16="http://schemas.microsoft.com/office/drawing/2014/main" id="{F7A8CC31-A1D5-4DAE-ACC1-CE37DF7C053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5">
              <a:extLst>
                <a:ext uri="{FF2B5EF4-FFF2-40B4-BE49-F238E27FC236}">
                  <a16:creationId xmlns:a16="http://schemas.microsoft.com/office/drawing/2014/main" id="{7333F249-6232-4EFC-AE95-35FB70D43999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12AC9797-8A75-4037-B2A5-C96D44A59FFE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4">
              <a:extLst>
                <a:ext uri="{FF2B5EF4-FFF2-40B4-BE49-F238E27FC236}">
                  <a16:creationId xmlns:a16="http://schemas.microsoft.com/office/drawing/2014/main" id="{01B65791-999E-4528-AF41-5F7E400678D6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6">
              <a:extLst>
                <a:ext uri="{FF2B5EF4-FFF2-40B4-BE49-F238E27FC236}">
                  <a16:creationId xmlns:a16="http://schemas.microsoft.com/office/drawing/2014/main" id="{3814DE77-6738-4A0E-AE69-7775F59974B8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7">
              <a:extLst>
                <a:ext uri="{FF2B5EF4-FFF2-40B4-BE49-F238E27FC236}">
                  <a16:creationId xmlns:a16="http://schemas.microsoft.com/office/drawing/2014/main" id="{7B7948E1-EE48-4D59-BBFB-2CEC28DB7E99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8">
              <a:extLst>
                <a:ext uri="{FF2B5EF4-FFF2-40B4-BE49-F238E27FC236}">
                  <a16:creationId xmlns:a16="http://schemas.microsoft.com/office/drawing/2014/main" id="{744AA935-89A1-40C2-8157-FBD52B3142AF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11">
              <a:extLst>
                <a:ext uri="{FF2B5EF4-FFF2-40B4-BE49-F238E27FC236}">
                  <a16:creationId xmlns:a16="http://schemas.microsoft.com/office/drawing/2014/main" id="{08308B44-E64A-462F-874E-D1583A40C819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00F8635E-BDCB-45D5-90F9-FF87B249205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8F2203D-FC86-485A-BDDD-B4E403A4D08F}"/>
              </a:ext>
            </a:extLst>
          </p:cNvPr>
          <p:cNvSpPr/>
          <p:nvPr/>
        </p:nvSpPr>
        <p:spPr>
          <a:xfrm>
            <a:off x="2618800" y="3483020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CE4F1-3377-42C5-B11F-66B5D5B3DDEE}"/>
              </a:ext>
            </a:extLst>
          </p:cNvPr>
          <p:cNvCxnSpPr/>
          <p:nvPr/>
        </p:nvCxnSpPr>
        <p:spPr>
          <a:xfrm flipH="1">
            <a:off x="3079251" y="3011488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6BC8EA-3537-46A5-A6F6-E42F4C52653C}"/>
              </a:ext>
            </a:extLst>
          </p:cNvPr>
          <p:cNvSpPr txBox="1"/>
          <p:nvPr/>
        </p:nvSpPr>
        <p:spPr>
          <a:xfrm>
            <a:off x="2197314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5081001287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3B7720-D866-4751-8306-7BA1AFAD1F0D}"/>
              </a:ext>
            </a:extLst>
          </p:cNvPr>
          <p:cNvSpPr/>
          <p:nvPr/>
        </p:nvSpPr>
        <p:spPr>
          <a:xfrm>
            <a:off x="4689476" y="3483020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28C52-D97A-4A33-BF1A-F1F7F2256A90}"/>
              </a:ext>
            </a:extLst>
          </p:cNvPr>
          <p:cNvCxnSpPr>
            <a:cxnSpLocks/>
          </p:cNvCxnSpPr>
          <p:nvPr/>
        </p:nvCxnSpPr>
        <p:spPr>
          <a:xfrm>
            <a:off x="5142391" y="3011488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AFC44C-136C-48AF-878C-68A207A2CFD6}"/>
              </a:ext>
            </a:extLst>
          </p:cNvPr>
          <p:cNvSpPr txBox="1"/>
          <p:nvPr/>
        </p:nvSpPr>
        <p:spPr>
          <a:xfrm>
            <a:off x="4267990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3790043446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FC6643-5798-4A4F-B957-99356A8B25E4}"/>
              </a:ext>
            </a:extLst>
          </p:cNvPr>
          <p:cNvSpPr/>
          <p:nvPr/>
        </p:nvSpPr>
        <p:spPr>
          <a:xfrm>
            <a:off x="6760152" y="348302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1FEE1B-FB4F-4896-9044-A03C4D97B605}"/>
              </a:ext>
            </a:extLst>
          </p:cNvPr>
          <p:cNvCxnSpPr>
            <a:cxnSpLocks/>
          </p:cNvCxnSpPr>
          <p:nvPr/>
        </p:nvCxnSpPr>
        <p:spPr>
          <a:xfrm>
            <a:off x="7240698" y="3011488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9B0261-80D4-4031-8BEF-404B4E9C2F9B}"/>
              </a:ext>
            </a:extLst>
          </p:cNvPr>
          <p:cNvSpPr txBox="1"/>
          <p:nvPr/>
        </p:nvSpPr>
        <p:spPr>
          <a:xfrm>
            <a:off x="6338666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016232414270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61E302-F87C-4D64-933C-C9656C46E2C3}"/>
              </a:ext>
            </a:extLst>
          </p:cNvPr>
          <p:cNvSpPr/>
          <p:nvPr/>
        </p:nvSpPr>
        <p:spPr>
          <a:xfrm>
            <a:off x="8830828" y="3483020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010344-B236-45D4-9B8C-5E9959163681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9292434" y="3013958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9DD7A7-69C0-4057-9108-0ADBF8D758BA}"/>
              </a:ext>
            </a:extLst>
          </p:cNvPr>
          <p:cNvSpPr txBox="1"/>
          <p:nvPr/>
        </p:nvSpPr>
        <p:spPr>
          <a:xfrm>
            <a:off x="8409342" y="4461986"/>
            <a:ext cx="1779082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050900524971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7" name="รูปภาพ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67" y="3724114"/>
            <a:ext cx="432048" cy="442339"/>
          </a:xfrm>
          <a:prstGeom prst="rect">
            <a:avLst/>
          </a:prstGeom>
          <a:noFill/>
        </p:spPr>
      </p:pic>
      <p:pic>
        <p:nvPicPr>
          <p:cNvPr id="58" name="รูปภาพ 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0" y="3672479"/>
            <a:ext cx="568489" cy="542490"/>
          </a:xfrm>
          <a:prstGeom prst="rect">
            <a:avLst/>
          </a:prstGeom>
          <a:noFill/>
        </p:spPr>
      </p:pic>
      <p:pic>
        <p:nvPicPr>
          <p:cNvPr id="59" name="รูปภาพ 5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t="22146" r="27730" b="15845"/>
          <a:stretch/>
        </p:blipFill>
        <p:spPr bwMode="auto">
          <a:xfrm>
            <a:off x="6988687" y="3697378"/>
            <a:ext cx="486174" cy="469075"/>
          </a:xfrm>
          <a:prstGeom prst="rect">
            <a:avLst/>
          </a:prstGeom>
          <a:noFill/>
        </p:spPr>
      </p:pic>
      <p:pic>
        <p:nvPicPr>
          <p:cNvPr id="60" name="รูปภาพ 5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4198" b="1144"/>
          <a:stretch/>
        </p:blipFill>
        <p:spPr bwMode="auto">
          <a:xfrm>
            <a:off x="9029799" y="3679459"/>
            <a:ext cx="548550" cy="507389"/>
          </a:xfrm>
          <a:prstGeom prst="rect">
            <a:avLst/>
          </a:prstGeom>
          <a:noFill/>
        </p:spPr>
      </p:pic>
      <p:sp>
        <p:nvSpPr>
          <p:cNvPr id="24" name="กล่องข้อความ 23"/>
          <p:cNvSpPr txBox="1"/>
          <p:nvPr/>
        </p:nvSpPr>
        <p:spPr>
          <a:xfrm>
            <a:off x="3988374" y="5233525"/>
            <a:ext cx="48139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ชื่อบัญชี : สหกรณ์ออมทรัพย์ครูแม่ฮ่องสอน</a:t>
            </a:r>
          </a:p>
          <a:p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</a:t>
            </a:r>
            <a:r>
              <a:rPr lang="th-TH" sz="25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เพย์</a:t>
            </a:r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0994000448261 (เลขบัตรประชาชน)</a:t>
            </a:r>
          </a:p>
          <a:p>
            <a:endParaRPr lang="th-TH" sz="2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 animBg="1"/>
      <p:bldP spid="25" grpId="0" animBg="1"/>
      <p:bldP spid="27" grpId="0" animBg="1"/>
      <p:bldP spid="30" grpId="0" animBg="1"/>
      <p:bldP spid="32" grpId="0" animBg="1"/>
      <p:bldP spid="35" grpId="0" animBg="1"/>
      <p:bldP spid="37" grpId="0" animBg="1"/>
      <p:bldP spid="40" grpId="0" animBg="1"/>
      <p:bldP spid="24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ป้าย">
  <a:themeElements>
    <a:clrScheme name="ป้าย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ป้าย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ป้าย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3093</Words>
  <Application>Microsoft Office PowerPoint</Application>
  <PresentationFormat>แบบจอกว้าง</PresentationFormat>
  <Paragraphs>330</Paragraphs>
  <Slides>47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8" baseType="lpstr">
      <vt:lpstr>Gill Sans MT</vt:lpstr>
      <vt:lpstr>Calibri</vt:lpstr>
      <vt:lpstr>TH SarabunPSK</vt:lpstr>
      <vt:lpstr>Wingdings</vt:lpstr>
      <vt:lpstr>FreesiaUPC</vt:lpstr>
      <vt:lpstr>Arial</vt:lpstr>
      <vt:lpstr>Impact</vt:lpstr>
      <vt:lpstr>Cover and End Slide Master</vt:lpstr>
      <vt:lpstr>Contents Slide Master</vt:lpstr>
      <vt:lpstr>Section Break Slide Master</vt:lpstr>
      <vt:lpstr>ป้าย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การทำประกันชีวิตสมาชิกสมทบ</vt:lpstr>
      <vt:lpstr>งานนำเสนอ PowerPoint</vt:lpstr>
      <vt:lpstr>สมาคมฌาปนกิจสงเคราะห์สหกรณ์สมาชิก ของชุมนุมสหกรณ์ออมทรัพย์แห่งประเทศไทย (สส.ชสอ.)</vt:lpstr>
      <vt:lpstr>งานนำเสนอ PowerPoint</vt:lpstr>
      <vt:lpstr>งานนำเสนอ PowerPoint</vt:lpstr>
      <vt:lpstr>สวัสดิการสงเคราะห์สมาชิกและครอบครัวสมาชิก</vt:lpstr>
      <vt:lpstr>งานนำเสนอ PowerPoint</vt:lpstr>
      <vt:lpstr>สวัสดิการช่วยเหลือสมาชิกที่ประสบภัย</vt:lpstr>
      <vt:lpstr>สวัสดิการเพื่อการสมรส</vt:lpstr>
      <vt:lpstr>สวัสดิการรักษาพยาบาล</vt:lpstr>
      <vt:lpstr>สวัสดิการสมาชิกผู้เป็นโสด</vt:lpstr>
      <vt:lpstr>งานนำเสนอ PowerPoint</vt:lpstr>
      <vt:lpstr>สวัสดิการต้นกล้าสหกรณ์</vt:lpstr>
      <vt:lpstr>สวัสดิการสมาชิกอาวุโส</vt:lpstr>
      <vt:lpstr>งานนำเสนอ PowerPoint</vt:lpstr>
      <vt:lpstr>สวัสดิการสงเคราะห์สมาชิกผู้ถึงแก่กรรม</vt:lpstr>
      <vt:lpstr>สวัสดิการสงเคราะห์ศพ บิดา มารดาของสมาชิก</vt:lpstr>
      <vt:lpstr>สวัสดิการสงเคราะห์ศพ คู่สมรสและบุตรของสมาชิก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สหกรณ์ ออมทรัพย์ครูแม่ฮ่องสอน</cp:lastModifiedBy>
  <cp:revision>231</cp:revision>
  <cp:lastPrinted>2022-03-22T02:41:55Z</cp:lastPrinted>
  <dcterms:created xsi:type="dcterms:W3CDTF">2019-01-14T06:35:35Z</dcterms:created>
  <dcterms:modified xsi:type="dcterms:W3CDTF">2022-12-22T06:00:44Z</dcterms:modified>
</cp:coreProperties>
</file>